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59" r:id="rId3"/>
    <p:sldId id="263" r:id="rId4"/>
    <p:sldId id="266" r:id="rId5"/>
    <p:sldId id="268" r:id="rId6"/>
    <p:sldId id="260" r:id="rId7"/>
    <p:sldId id="267" r:id="rId8"/>
    <p:sldId id="269" r:id="rId9"/>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80015" autoAdjust="0"/>
  </p:normalViewPr>
  <p:slideViewPr>
    <p:cSldViewPr snapToGrid="0">
      <p:cViewPr varScale="1">
        <p:scale>
          <a:sx n="86" d="100"/>
          <a:sy n="86" d="100"/>
        </p:scale>
        <p:origin x="1528"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2D8920-713A-4980-B803-B6EF0459E13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48E66C35-7009-442E-BC7B-489C21E0AA6B}">
      <dgm:prSet phldrT="[Texto]" custT="1"/>
      <dgm:spPr>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a:solidFill>
                <a:schemeClr val="bg1"/>
              </a:solidFill>
              <a:latin typeface="+mj-lt"/>
              <a:ea typeface="MS Mincho"/>
              <a:cs typeface="Times New Roman" panose="02020603050405020304" pitchFamily="18" charset="0"/>
            </a:rPr>
            <a:t>TRH que trabajaban por hora, por día o por semana, súbitamente se han quedado sin empleo</a:t>
          </a:r>
          <a:r>
            <a:rPr lang="es-ES_tradnl" sz="1400" dirty="0">
              <a:solidFill>
                <a:schemeClr val="bg1"/>
              </a:solidFill>
              <a:latin typeface="+mj-lt"/>
              <a:ea typeface="MS Mincho"/>
              <a:cs typeface="Times New Roman" panose="02020603050405020304" pitchFamily="18" charset="0"/>
            </a:rPr>
            <a:t>.</a:t>
          </a:r>
          <a:endParaRPr lang="es-ES" sz="1400" dirty="0">
            <a:solidFill>
              <a:schemeClr val="bg1"/>
            </a:solidFill>
          </a:endParaRPr>
        </a:p>
      </dgm:t>
    </dgm:pt>
    <dgm:pt modelId="{AFD5C71C-628D-4413-8C50-07673223E66A}" type="parTrans" cxnId="{19470C22-FF3C-4CBE-95C4-7BDC38F44A2D}">
      <dgm:prSet/>
      <dgm:spPr/>
      <dgm:t>
        <a:bodyPr/>
        <a:lstStyle/>
        <a:p>
          <a:endParaRPr lang="es-ES"/>
        </a:p>
      </dgm:t>
    </dgm:pt>
    <dgm:pt modelId="{3D4F58F4-D339-40EF-8754-8948F844F2C9}" type="sibTrans" cxnId="{19470C22-FF3C-4CBE-95C4-7BDC38F44A2D}">
      <dgm:prSet/>
      <dgm:spPr>
        <a:solidFill>
          <a:schemeClr val="accent4">
            <a:lumMod val="60000"/>
            <a:lumOff val="40000"/>
            <a:alpha val="90000"/>
          </a:schemeClr>
        </a:solidFill>
      </dgm:spPr>
      <dgm:t>
        <a:bodyPr/>
        <a:lstStyle/>
        <a:p>
          <a:endParaRPr lang="es-ES"/>
        </a:p>
      </dgm:t>
    </dgm:pt>
    <dgm:pt modelId="{9674D922-9EA2-4F92-81CC-7A0C375AED45}">
      <dgm:prSet phldrT="[Texto]" custT="1"/>
      <dgm:spPr>
        <a:solidFill>
          <a:schemeClr val="accent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err="1">
              <a:solidFill>
                <a:schemeClr val="bg1"/>
              </a:solidFill>
              <a:latin typeface="+mj-lt"/>
              <a:ea typeface="MS Mincho"/>
              <a:cs typeface="Times New Roman" panose="02020603050405020304" pitchFamily="18" charset="0"/>
            </a:rPr>
            <a:t>TRHs</a:t>
          </a:r>
          <a:r>
            <a:rPr lang="es-ES_tradnl" sz="1800" dirty="0">
              <a:solidFill>
                <a:schemeClr val="bg1"/>
              </a:solidFill>
              <a:latin typeface="+mj-lt"/>
              <a:ea typeface="MS Mincho"/>
              <a:cs typeface="Times New Roman" panose="02020603050405020304" pitchFamily="18" charset="0"/>
            </a:rPr>
            <a:t> que trabajaban en estas modalidades, se apoyaban económicamente con ventas ambulantes. Bajo estas circunstancias no pueden realizar ninguna de las labores que les reportaban sustento económico, anulando su medio de vida.</a:t>
          </a:r>
          <a:endParaRPr lang="es-ES" sz="1800" dirty="0">
            <a:solidFill>
              <a:schemeClr val="bg1"/>
            </a:solidFill>
          </a:endParaRPr>
        </a:p>
      </dgm:t>
    </dgm:pt>
    <dgm:pt modelId="{68A5F4A4-4742-4FA1-9176-DB1DDF549D21}" type="parTrans" cxnId="{8DD4C630-55AD-49FC-8964-3A6AC82B6B10}">
      <dgm:prSet/>
      <dgm:spPr/>
      <dgm:t>
        <a:bodyPr/>
        <a:lstStyle/>
        <a:p>
          <a:endParaRPr lang="es-ES"/>
        </a:p>
      </dgm:t>
    </dgm:pt>
    <dgm:pt modelId="{060A9CF7-EBAE-46E4-A193-D05107479817}" type="sibTrans" cxnId="{8DD4C630-55AD-49FC-8964-3A6AC82B6B10}">
      <dgm:prSet/>
      <dgm:spPr>
        <a:solidFill>
          <a:schemeClr val="accent4">
            <a:lumMod val="60000"/>
            <a:lumOff val="40000"/>
            <a:alpha val="90000"/>
          </a:schemeClr>
        </a:solidFill>
      </dgm:spPr>
      <dgm:t>
        <a:bodyPr/>
        <a:lstStyle/>
        <a:p>
          <a:endParaRPr lang="es-ES"/>
        </a:p>
      </dgm:t>
    </dgm:pt>
    <dgm:pt modelId="{0DFDE583-75AF-4E81-90D8-69D484B24AFC}">
      <dgm:prSet custT="1"/>
      <dgm:spPr>
        <a:solidFill>
          <a:schemeClr val="accent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a:solidFill>
                <a:schemeClr val="bg1"/>
              </a:solidFill>
              <a:latin typeface="+mj-lt"/>
              <a:ea typeface="MS Mincho"/>
              <a:cs typeface="Times New Roman" panose="02020603050405020304" pitchFamily="18" charset="0"/>
            </a:rPr>
            <a:t>por parte de sus empleadores; en ciertos casos les han ofrecido tan solo una compensación.</a:t>
          </a:r>
        </a:p>
      </dgm:t>
    </dgm:pt>
    <dgm:pt modelId="{F407F50A-68EE-4F7B-819A-B6467C0E5ADB}" type="parTrans" cxnId="{022CD6CB-C9DE-4312-A498-14633ABECC0F}">
      <dgm:prSet/>
      <dgm:spPr/>
      <dgm:t>
        <a:bodyPr/>
        <a:lstStyle/>
        <a:p>
          <a:endParaRPr lang="es-ES"/>
        </a:p>
      </dgm:t>
    </dgm:pt>
    <dgm:pt modelId="{18A94474-795D-40E1-8F4C-4119F5DD6873}" type="sibTrans" cxnId="{022CD6CB-C9DE-4312-A498-14633ABECC0F}">
      <dgm:prSet/>
      <dgm:spPr/>
      <dgm:t>
        <a:bodyPr/>
        <a:lstStyle/>
        <a:p>
          <a:endParaRPr lang="es-ES"/>
        </a:p>
      </dgm:t>
    </dgm:pt>
    <dgm:pt modelId="{75798971-2DB1-415E-A40C-190395923770}">
      <dgm:prSet custT="1"/>
      <dgm:spPr>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a:solidFill>
                <a:schemeClr val="bg1"/>
              </a:solidFill>
              <a:latin typeface="+mj-lt"/>
              <a:ea typeface="MS Mincho"/>
              <a:cs typeface="Times New Roman" panose="02020603050405020304" pitchFamily="18" charset="0"/>
            </a:rPr>
            <a:t>Varias TRH han sido retenidas en casa de sus empleadores, tanto como una medida restrictiva en función de evitar el contagio y de beneficio dado que  los empleadores obtienen garantizando la presencia y servicios de las TRH.</a:t>
          </a:r>
          <a:endParaRPr lang="es-EC" sz="1800" dirty="0">
            <a:solidFill>
              <a:schemeClr val="bg1"/>
            </a:solidFill>
            <a:latin typeface="+mj-lt"/>
            <a:ea typeface="MS Mincho"/>
            <a:cs typeface="Times New Roman" panose="02020603050405020304" pitchFamily="18" charset="0"/>
          </a:endParaRPr>
        </a:p>
      </dgm:t>
    </dgm:pt>
    <dgm:pt modelId="{1416DB8E-9596-42C7-B9A0-3398549EB11E}" type="parTrans" cxnId="{2334AA00-B7BF-4E6D-92A4-856C9AAF854D}">
      <dgm:prSet/>
      <dgm:spPr/>
      <dgm:t>
        <a:bodyPr/>
        <a:lstStyle/>
        <a:p>
          <a:endParaRPr lang="es-ES"/>
        </a:p>
      </dgm:t>
    </dgm:pt>
    <dgm:pt modelId="{0624583C-B6E8-4A91-9BCC-E8BAE137512B}" type="sibTrans" cxnId="{2334AA00-B7BF-4E6D-92A4-856C9AAF854D}">
      <dgm:prSet/>
      <dgm:spPr>
        <a:solidFill>
          <a:schemeClr val="accent4">
            <a:lumMod val="60000"/>
            <a:lumOff val="40000"/>
            <a:alpha val="90000"/>
          </a:schemeClr>
        </a:solidFill>
      </dgm:spPr>
      <dgm:t>
        <a:bodyPr/>
        <a:lstStyle/>
        <a:p>
          <a:endParaRPr lang="es-ES"/>
        </a:p>
      </dgm:t>
    </dgm:pt>
    <dgm:pt modelId="{D8DE1E91-24BE-4519-8419-A3FF751AF1AF}" type="pres">
      <dgm:prSet presAssocID="{672D8920-713A-4980-B803-B6EF0459E138}" presName="outerComposite" presStyleCnt="0">
        <dgm:presLayoutVars>
          <dgm:chMax val="5"/>
          <dgm:dir/>
          <dgm:resizeHandles val="exact"/>
        </dgm:presLayoutVars>
      </dgm:prSet>
      <dgm:spPr/>
    </dgm:pt>
    <dgm:pt modelId="{52A5971F-6933-4831-A5AA-90273D928D30}" type="pres">
      <dgm:prSet presAssocID="{672D8920-713A-4980-B803-B6EF0459E138}" presName="dummyMaxCanvas" presStyleCnt="0">
        <dgm:presLayoutVars/>
      </dgm:prSet>
      <dgm:spPr/>
    </dgm:pt>
    <dgm:pt modelId="{8DF4B3B9-7AFA-4205-96AA-C95BE48FD1EC}" type="pres">
      <dgm:prSet presAssocID="{672D8920-713A-4980-B803-B6EF0459E138}" presName="FourNodes_1" presStyleLbl="node1" presStyleIdx="0" presStyleCnt="4" custScaleX="106341" custLinFactNeighborX="242" custLinFactNeighborY="1246">
        <dgm:presLayoutVars>
          <dgm:bulletEnabled val="1"/>
        </dgm:presLayoutVars>
      </dgm:prSet>
      <dgm:spPr/>
    </dgm:pt>
    <dgm:pt modelId="{580B2682-AEB6-47F2-BD9D-39D8C767D5E2}" type="pres">
      <dgm:prSet presAssocID="{672D8920-713A-4980-B803-B6EF0459E138}" presName="FourNodes_2" presStyleLbl="node1" presStyleIdx="1" presStyleCnt="4" custScaleX="111729">
        <dgm:presLayoutVars>
          <dgm:bulletEnabled val="1"/>
        </dgm:presLayoutVars>
      </dgm:prSet>
      <dgm:spPr/>
    </dgm:pt>
    <dgm:pt modelId="{EF2C3AD9-1342-4C68-903F-FA615342257A}" type="pres">
      <dgm:prSet presAssocID="{672D8920-713A-4980-B803-B6EF0459E138}" presName="FourNodes_3" presStyleLbl="node1" presStyleIdx="2" presStyleCnt="4" custScaleX="115142">
        <dgm:presLayoutVars>
          <dgm:bulletEnabled val="1"/>
        </dgm:presLayoutVars>
      </dgm:prSet>
      <dgm:spPr/>
    </dgm:pt>
    <dgm:pt modelId="{9E58D93D-C3D1-40B1-A3F3-052460E86110}" type="pres">
      <dgm:prSet presAssocID="{672D8920-713A-4980-B803-B6EF0459E138}" presName="FourNodes_4" presStyleLbl="node1" presStyleIdx="3" presStyleCnt="4" custScaleY="56502" custLinFactNeighborX="-2133" custLinFactNeighborY="-7394">
        <dgm:presLayoutVars>
          <dgm:bulletEnabled val="1"/>
        </dgm:presLayoutVars>
      </dgm:prSet>
      <dgm:spPr/>
    </dgm:pt>
    <dgm:pt modelId="{57F012FE-60A2-4E7F-8CD8-4BBB5127BC16}" type="pres">
      <dgm:prSet presAssocID="{672D8920-713A-4980-B803-B6EF0459E138}" presName="FourConn_1-2" presStyleLbl="fgAccFollowNode1" presStyleIdx="0" presStyleCnt="3" custScaleX="50276" custLinFactNeighborX="13274" custLinFactNeighborY="-22754">
        <dgm:presLayoutVars>
          <dgm:bulletEnabled val="1"/>
        </dgm:presLayoutVars>
      </dgm:prSet>
      <dgm:spPr/>
    </dgm:pt>
    <dgm:pt modelId="{C94DC5F4-8E21-48C5-B221-CBF061FD2A70}" type="pres">
      <dgm:prSet presAssocID="{672D8920-713A-4980-B803-B6EF0459E138}" presName="FourConn_2-3" presStyleLbl="fgAccFollowNode1" presStyleIdx="1" presStyleCnt="3" custScaleX="33568">
        <dgm:presLayoutVars>
          <dgm:bulletEnabled val="1"/>
        </dgm:presLayoutVars>
      </dgm:prSet>
      <dgm:spPr/>
    </dgm:pt>
    <dgm:pt modelId="{ABC97646-636D-46A2-866C-719350C6B71F}" type="pres">
      <dgm:prSet presAssocID="{672D8920-713A-4980-B803-B6EF0459E138}" presName="FourConn_3-4" presStyleLbl="fgAccFollowNode1" presStyleIdx="2" presStyleCnt="3" custScaleX="63257">
        <dgm:presLayoutVars>
          <dgm:bulletEnabled val="1"/>
        </dgm:presLayoutVars>
      </dgm:prSet>
      <dgm:spPr/>
    </dgm:pt>
    <dgm:pt modelId="{5CE449D1-EACC-4791-ACA2-04D780766DFC}" type="pres">
      <dgm:prSet presAssocID="{672D8920-713A-4980-B803-B6EF0459E138}" presName="FourNodes_1_text" presStyleLbl="node1" presStyleIdx="3" presStyleCnt="4">
        <dgm:presLayoutVars>
          <dgm:bulletEnabled val="1"/>
        </dgm:presLayoutVars>
      </dgm:prSet>
      <dgm:spPr/>
    </dgm:pt>
    <dgm:pt modelId="{B714CD7C-5EE4-4450-996D-D669420C5A8B}" type="pres">
      <dgm:prSet presAssocID="{672D8920-713A-4980-B803-B6EF0459E138}" presName="FourNodes_2_text" presStyleLbl="node1" presStyleIdx="3" presStyleCnt="4">
        <dgm:presLayoutVars>
          <dgm:bulletEnabled val="1"/>
        </dgm:presLayoutVars>
      </dgm:prSet>
      <dgm:spPr/>
    </dgm:pt>
    <dgm:pt modelId="{3C040339-4DD6-466E-AE31-5E74C56063E6}" type="pres">
      <dgm:prSet presAssocID="{672D8920-713A-4980-B803-B6EF0459E138}" presName="FourNodes_3_text" presStyleLbl="node1" presStyleIdx="3" presStyleCnt="4">
        <dgm:presLayoutVars>
          <dgm:bulletEnabled val="1"/>
        </dgm:presLayoutVars>
      </dgm:prSet>
      <dgm:spPr/>
    </dgm:pt>
    <dgm:pt modelId="{29FF0EB0-BEE0-47B9-BC28-1CCAC9B126F4}" type="pres">
      <dgm:prSet presAssocID="{672D8920-713A-4980-B803-B6EF0459E138}" presName="FourNodes_4_text" presStyleLbl="node1" presStyleIdx="3" presStyleCnt="4">
        <dgm:presLayoutVars>
          <dgm:bulletEnabled val="1"/>
        </dgm:presLayoutVars>
      </dgm:prSet>
      <dgm:spPr/>
    </dgm:pt>
  </dgm:ptLst>
  <dgm:cxnLst>
    <dgm:cxn modelId="{2334AA00-B7BF-4E6D-92A4-856C9AAF854D}" srcId="{672D8920-713A-4980-B803-B6EF0459E138}" destId="{75798971-2DB1-415E-A40C-190395923770}" srcOrd="2" destOrd="0" parTransId="{1416DB8E-9596-42C7-B9A0-3398549EB11E}" sibTransId="{0624583C-B6E8-4A91-9BCC-E8BAE137512B}"/>
    <dgm:cxn modelId="{C884A312-731D-4D6A-9167-39B92BDD9BED}" type="presOf" srcId="{48E66C35-7009-442E-BC7B-489C21E0AA6B}" destId="{5CE449D1-EACC-4791-ACA2-04D780766DFC}" srcOrd="1" destOrd="0" presId="urn:microsoft.com/office/officeart/2005/8/layout/vProcess5"/>
    <dgm:cxn modelId="{76C4B11B-F283-46B1-B159-FAA121A9F6AC}" type="presOf" srcId="{75798971-2DB1-415E-A40C-190395923770}" destId="{3C040339-4DD6-466E-AE31-5E74C56063E6}" srcOrd="1" destOrd="0" presId="urn:microsoft.com/office/officeart/2005/8/layout/vProcess5"/>
    <dgm:cxn modelId="{19470C22-FF3C-4CBE-95C4-7BDC38F44A2D}" srcId="{672D8920-713A-4980-B803-B6EF0459E138}" destId="{48E66C35-7009-442E-BC7B-489C21E0AA6B}" srcOrd="0" destOrd="0" parTransId="{AFD5C71C-628D-4413-8C50-07673223E66A}" sibTransId="{3D4F58F4-D339-40EF-8754-8948F844F2C9}"/>
    <dgm:cxn modelId="{F4294A28-A533-47A2-9A7F-033158616D1B}" type="presOf" srcId="{672D8920-713A-4980-B803-B6EF0459E138}" destId="{D8DE1E91-24BE-4519-8419-A3FF751AF1AF}" srcOrd="0" destOrd="0" presId="urn:microsoft.com/office/officeart/2005/8/layout/vProcess5"/>
    <dgm:cxn modelId="{8DD4C630-55AD-49FC-8964-3A6AC82B6B10}" srcId="{672D8920-713A-4980-B803-B6EF0459E138}" destId="{9674D922-9EA2-4F92-81CC-7A0C375AED45}" srcOrd="1" destOrd="0" parTransId="{68A5F4A4-4742-4FA1-9176-DB1DDF549D21}" sibTransId="{060A9CF7-EBAE-46E4-A193-D05107479817}"/>
    <dgm:cxn modelId="{EAE60851-E85C-47CF-98E9-E4C6CA0FE417}" type="presOf" srcId="{9674D922-9EA2-4F92-81CC-7A0C375AED45}" destId="{B714CD7C-5EE4-4450-996D-D669420C5A8B}" srcOrd="1" destOrd="0" presId="urn:microsoft.com/office/officeart/2005/8/layout/vProcess5"/>
    <dgm:cxn modelId="{0C771A71-69B1-4CD1-AF48-95813BF72C05}" type="presOf" srcId="{060A9CF7-EBAE-46E4-A193-D05107479817}" destId="{C94DC5F4-8E21-48C5-B221-CBF061FD2A70}" srcOrd="0" destOrd="0" presId="urn:microsoft.com/office/officeart/2005/8/layout/vProcess5"/>
    <dgm:cxn modelId="{2EA6877A-A1B0-4727-81C8-6ADAF18C0EA0}" type="presOf" srcId="{9674D922-9EA2-4F92-81CC-7A0C375AED45}" destId="{580B2682-AEB6-47F2-BD9D-39D8C767D5E2}" srcOrd="0" destOrd="0" presId="urn:microsoft.com/office/officeart/2005/8/layout/vProcess5"/>
    <dgm:cxn modelId="{96A4717F-5CC5-4038-AFA4-7CB77D381FB8}" type="presOf" srcId="{0DFDE583-75AF-4E81-90D8-69D484B24AFC}" destId="{29FF0EB0-BEE0-47B9-BC28-1CCAC9B126F4}" srcOrd="1" destOrd="0" presId="urn:microsoft.com/office/officeart/2005/8/layout/vProcess5"/>
    <dgm:cxn modelId="{F027018C-54E8-4572-ADDE-A54229FDD2EB}" type="presOf" srcId="{0624583C-B6E8-4A91-9BCC-E8BAE137512B}" destId="{ABC97646-636D-46A2-866C-719350C6B71F}" srcOrd="0" destOrd="0" presId="urn:microsoft.com/office/officeart/2005/8/layout/vProcess5"/>
    <dgm:cxn modelId="{598281AA-8D8F-431B-AF98-B01DE4B3D1A8}" type="presOf" srcId="{75798971-2DB1-415E-A40C-190395923770}" destId="{EF2C3AD9-1342-4C68-903F-FA615342257A}" srcOrd="0" destOrd="0" presId="urn:microsoft.com/office/officeart/2005/8/layout/vProcess5"/>
    <dgm:cxn modelId="{022CD6CB-C9DE-4312-A498-14633ABECC0F}" srcId="{672D8920-713A-4980-B803-B6EF0459E138}" destId="{0DFDE583-75AF-4E81-90D8-69D484B24AFC}" srcOrd="3" destOrd="0" parTransId="{F407F50A-68EE-4F7B-819A-B6467C0E5ADB}" sibTransId="{18A94474-795D-40E1-8F4C-4119F5DD6873}"/>
    <dgm:cxn modelId="{F995C2D4-8926-4E00-8406-A27EE03A60AF}" type="presOf" srcId="{48E66C35-7009-442E-BC7B-489C21E0AA6B}" destId="{8DF4B3B9-7AFA-4205-96AA-C95BE48FD1EC}" srcOrd="0" destOrd="0" presId="urn:microsoft.com/office/officeart/2005/8/layout/vProcess5"/>
    <dgm:cxn modelId="{F1F24DE8-D055-4B39-A938-FC906904A79A}" type="presOf" srcId="{3D4F58F4-D339-40EF-8754-8948F844F2C9}" destId="{57F012FE-60A2-4E7F-8CD8-4BBB5127BC16}" srcOrd="0" destOrd="0" presId="urn:microsoft.com/office/officeart/2005/8/layout/vProcess5"/>
    <dgm:cxn modelId="{4DB990F2-A747-483C-B7E6-75C3AD18477F}" type="presOf" srcId="{0DFDE583-75AF-4E81-90D8-69D484B24AFC}" destId="{9E58D93D-C3D1-40B1-A3F3-052460E86110}" srcOrd="0" destOrd="0" presId="urn:microsoft.com/office/officeart/2005/8/layout/vProcess5"/>
    <dgm:cxn modelId="{32912506-749C-4BB5-841C-2C9025AE7CC2}" type="presParOf" srcId="{D8DE1E91-24BE-4519-8419-A3FF751AF1AF}" destId="{52A5971F-6933-4831-A5AA-90273D928D30}" srcOrd="0" destOrd="0" presId="urn:microsoft.com/office/officeart/2005/8/layout/vProcess5"/>
    <dgm:cxn modelId="{41556287-E42E-42EE-BC15-7E0C5FAE2143}" type="presParOf" srcId="{D8DE1E91-24BE-4519-8419-A3FF751AF1AF}" destId="{8DF4B3B9-7AFA-4205-96AA-C95BE48FD1EC}" srcOrd="1" destOrd="0" presId="urn:microsoft.com/office/officeart/2005/8/layout/vProcess5"/>
    <dgm:cxn modelId="{4938CC8B-BC92-45CA-8D81-35022C33594B}" type="presParOf" srcId="{D8DE1E91-24BE-4519-8419-A3FF751AF1AF}" destId="{580B2682-AEB6-47F2-BD9D-39D8C767D5E2}" srcOrd="2" destOrd="0" presId="urn:microsoft.com/office/officeart/2005/8/layout/vProcess5"/>
    <dgm:cxn modelId="{2E18BDFB-4192-4BE7-87BA-003B25202549}" type="presParOf" srcId="{D8DE1E91-24BE-4519-8419-A3FF751AF1AF}" destId="{EF2C3AD9-1342-4C68-903F-FA615342257A}" srcOrd="3" destOrd="0" presId="urn:microsoft.com/office/officeart/2005/8/layout/vProcess5"/>
    <dgm:cxn modelId="{0593F16F-8791-4104-9C8C-C52BB4CA010B}" type="presParOf" srcId="{D8DE1E91-24BE-4519-8419-A3FF751AF1AF}" destId="{9E58D93D-C3D1-40B1-A3F3-052460E86110}" srcOrd="4" destOrd="0" presId="urn:microsoft.com/office/officeart/2005/8/layout/vProcess5"/>
    <dgm:cxn modelId="{76D9196E-BD4C-4B30-A378-979136D41B39}" type="presParOf" srcId="{D8DE1E91-24BE-4519-8419-A3FF751AF1AF}" destId="{57F012FE-60A2-4E7F-8CD8-4BBB5127BC16}" srcOrd="5" destOrd="0" presId="urn:microsoft.com/office/officeart/2005/8/layout/vProcess5"/>
    <dgm:cxn modelId="{AF407A93-CFBD-4E3F-926B-50E61BC5FD84}" type="presParOf" srcId="{D8DE1E91-24BE-4519-8419-A3FF751AF1AF}" destId="{C94DC5F4-8E21-48C5-B221-CBF061FD2A70}" srcOrd="6" destOrd="0" presId="urn:microsoft.com/office/officeart/2005/8/layout/vProcess5"/>
    <dgm:cxn modelId="{497C07D6-A6E9-4D74-A3D2-448F57697FCD}" type="presParOf" srcId="{D8DE1E91-24BE-4519-8419-A3FF751AF1AF}" destId="{ABC97646-636D-46A2-866C-719350C6B71F}" srcOrd="7" destOrd="0" presId="urn:microsoft.com/office/officeart/2005/8/layout/vProcess5"/>
    <dgm:cxn modelId="{BA013FFC-3E75-498B-A9C9-9D116CEA4FFD}" type="presParOf" srcId="{D8DE1E91-24BE-4519-8419-A3FF751AF1AF}" destId="{5CE449D1-EACC-4791-ACA2-04D780766DFC}" srcOrd="8" destOrd="0" presId="urn:microsoft.com/office/officeart/2005/8/layout/vProcess5"/>
    <dgm:cxn modelId="{506AF84E-D954-4BF0-A7FD-C7CA2068001A}" type="presParOf" srcId="{D8DE1E91-24BE-4519-8419-A3FF751AF1AF}" destId="{B714CD7C-5EE4-4450-996D-D669420C5A8B}" srcOrd="9" destOrd="0" presId="urn:microsoft.com/office/officeart/2005/8/layout/vProcess5"/>
    <dgm:cxn modelId="{558840EF-C9B2-4357-A2FC-20DEE6765A82}" type="presParOf" srcId="{D8DE1E91-24BE-4519-8419-A3FF751AF1AF}" destId="{3C040339-4DD6-466E-AE31-5E74C56063E6}" srcOrd="10" destOrd="0" presId="urn:microsoft.com/office/officeart/2005/8/layout/vProcess5"/>
    <dgm:cxn modelId="{5D3C2ACE-B96A-4189-B7C1-EF71AF6D62CB}" type="presParOf" srcId="{D8DE1E91-24BE-4519-8419-A3FF751AF1AF}" destId="{29FF0EB0-BEE0-47B9-BC28-1CCAC9B126F4}" srcOrd="11" destOrd="0" presId="urn:microsoft.com/office/officeart/2005/8/layout/vProcess5"/>
  </dgm:cxnLst>
  <dgm:bg>
    <a:solidFill>
      <a:schemeClr val="accent2">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2D8920-713A-4980-B803-B6EF0459E138}" type="doc">
      <dgm:prSet loTypeId="urn:microsoft.com/office/officeart/2005/8/layout/vProcess5" loCatId="process" qsTypeId="urn:microsoft.com/office/officeart/2005/8/quickstyle/simple1" qsCatId="simple" csTypeId="urn:microsoft.com/office/officeart/2005/8/colors/accent1_2" csCatId="accent1" phldr="1"/>
      <dgm:spPr>
        <a:scene3d>
          <a:camera prst="orthographicFront">
            <a:rot lat="0" lon="0" rev="0"/>
          </a:camera>
          <a:lightRig rig="glow" dir="t">
            <a:rot lat="0" lon="0" rev="4800000"/>
          </a:lightRig>
        </a:scene3d>
      </dgm:spPr>
      <dgm:t>
        <a:bodyPr/>
        <a:lstStyle/>
        <a:p>
          <a:endParaRPr lang="es-ES"/>
        </a:p>
      </dgm:t>
    </dgm:pt>
    <dgm:pt modelId="{48E66C35-7009-442E-BC7B-489C21E0AA6B}">
      <dgm:prSet phldrT="[Texto]" custT="1"/>
      <dgm:spPr>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a:solidFill>
                <a:schemeClr val="bg1"/>
              </a:solidFill>
              <a:ea typeface="MS Mincho"/>
              <a:cs typeface="Times New Roman" panose="02020603050405020304" pitchFamily="18" charset="0"/>
            </a:rPr>
            <a:t>Tanto por necesidad como por insistencia de sus empleadores, algunas TRH han decidido continuar trabajando, trasladándose a diario a la casa de sus empleadores a pesar de las restricciones.</a:t>
          </a:r>
          <a:r>
            <a:rPr lang="es-ES_tradnl" sz="1400" dirty="0">
              <a:solidFill>
                <a:schemeClr val="bg1"/>
              </a:solidFill>
              <a:latin typeface="+mj-lt"/>
              <a:ea typeface="MS Mincho"/>
              <a:cs typeface="Times New Roman" panose="02020603050405020304" pitchFamily="18" charset="0"/>
            </a:rPr>
            <a:t>.</a:t>
          </a:r>
          <a:endParaRPr lang="es-ES" sz="1400" dirty="0">
            <a:solidFill>
              <a:schemeClr val="bg1"/>
            </a:solidFill>
          </a:endParaRPr>
        </a:p>
      </dgm:t>
    </dgm:pt>
    <dgm:pt modelId="{AFD5C71C-628D-4413-8C50-07673223E66A}" type="parTrans" cxnId="{19470C22-FF3C-4CBE-95C4-7BDC38F44A2D}">
      <dgm:prSet/>
      <dgm:spPr/>
      <dgm:t>
        <a:bodyPr/>
        <a:lstStyle/>
        <a:p>
          <a:endParaRPr lang="es-ES">
            <a:solidFill>
              <a:schemeClr val="bg1"/>
            </a:solidFill>
          </a:endParaRPr>
        </a:p>
      </dgm:t>
    </dgm:pt>
    <dgm:pt modelId="{3D4F58F4-D339-40EF-8754-8948F844F2C9}" type="sibTrans" cxnId="{19470C22-FF3C-4CBE-95C4-7BDC38F44A2D}">
      <dgm:prSet/>
      <dgm:spPr>
        <a:solidFill>
          <a:schemeClr val="accent4">
            <a:lumMod val="60000"/>
            <a:lumOff val="40000"/>
            <a:alpha val="9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s-ES">
            <a:solidFill>
              <a:schemeClr val="bg1"/>
            </a:solidFill>
          </a:endParaRPr>
        </a:p>
      </dgm:t>
    </dgm:pt>
    <dgm:pt modelId="{9674D922-9EA2-4F92-81CC-7A0C375AED45}">
      <dgm:prSet phldrT="[Texto]" custT="1"/>
      <dgm:spPr>
        <a:solidFill>
          <a:schemeClr val="accent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a:solidFill>
                <a:schemeClr val="bg1"/>
              </a:solidFill>
              <a:ea typeface="MS Mincho"/>
              <a:cs typeface="Times New Roman" panose="02020603050405020304" pitchFamily="18" charset="0"/>
            </a:rPr>
            <a:t>Varias TRH, tienen familiares enfermos, que necesitan de sus atenciones y carecen de medios para obtener medicines o alimento. </a:t>
          </a:r>
          <a:endParaRPr lang="es-ES" sz="1800" dirty="0">
            <a:solidFill>
              <a:schemeClr val="bg1"/>
            </a:solidFill>
          </a:endParaRPr>
        </a:p>
      </dgm:t>
    </dgm:pt>
    <dgm:pt modelId="{68A5F4A4-4742-4FA1-9176-DB1DDF549D21}" type="parTrans" cxnId="{8DD4C630-55AD-49FC-8964-3A6AC82B6B10}">
      <dgm:prSet/>
      <dgm:spPr/>
      <dgm:t>
        <a:bodyPr/>
        <a:lstStyle/>
        <a:p>
          <a:endParaRPr lang="es-ES">
            <a:solidFill>
              <a:schemeClr val="bg1"/>
            </a:solidFill>
          </a:endParaRPr>
        </a:p>
      </dgm:t>
    </dgm:pt>
    <dgm:pt modelId="{060A9CF7-EBAE-46E4-A193-D05107479817}" type="sibTrans" cxnId="{8DD4C630-55AD-49FC-8964-3A6AC82B6B10}">
      <dgm:prSet/>
      <dgm:spPr>
        <a:solidFill>
          <a:schemeClr val="accent4">
            <a:lumMod val="40000"/>
            <a:lumOff val="60000"/>
            <a:alpha val="9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s-ES">
            <a:solidFill>
              <a:schemeClr val="bg1"/>
            </a:solidFill>
          </a:endParaRPr>
        </a:p>
      </dgm:t>
    </dgm:pt>
    <dgm:pt modelId="{0DFDE583-75AF-4E81-90D8-69D484B24AFC}">
      <dgm:prSet custT="1"/>
      <dgm:spPr>
        <a:solidFill>
          <a:schemeClr val="accent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a:solidFill>
                <a:schemeClr val="bg1"/>
              </a:solidFill>
              <a:ea typeface="MS Mincho"/>
              <a:cs typeface="Times New Roman" panose="02020603050405020304" pitchFamily="18" charset="0"/>
            </a:rPr>
            <a:t>No conocen cómo acceder al programa de subsidios que está impulsando el gobierno desde el día sábado 21 de marzo. Sería indispensable hacer público cómo acceder al programa.</a:t>
          </a:r>
          <a:endParaRPr lang="es-ES_tradnl" sz="1800" dirty="0">
            <a:solidFill>
              <a:schemeClr val="bg1"/>
            </a:solidFill>
            <a:latin typeface="+mj-lt"/>
            <a:ea typeface="MS Mincho"/>
            <a:cs typeface="Times New Roman" panose="02020603050405020304" pitchFamily="18" charset="0"/>
          </a:endParaRPr>
        </a:p>
      </dgm:t>
    </dgm:pt>
    <dgm:pt modelId="{F407F50A-68EE-4F7B-819A-B6467C0E5ADB}" type="parTrans" cxnId="{022CD6CB-C9DE-4312-A498-14633ABECC0F}">
      <dgm:prSet/>
      <dgm:spPr/>
      <dgm:t>
        <a:bodyPr/>
        <a:lstStyle/>
        <a:p>
          <a:endParaRPr lang="es-ES">
            <a:solidFill>
              <a:schemeClr val="bg1"/>
            </a:solidFill>
          </a:endParaRPr>
        </a:p>
      </dgm:t>
    </dgm:pt>
    <dgm:pt modelId="{18A94474-795D-40E1-8F4C-4119F5DD6873}" type="sibTrans" cxnId="{022CD6CB-C9DE-4312-A498-14633ABECC0F}">
      <dgm:prSet/>
      <dgm:spPr>
        <a:solidFill>
          <a:schemeClr val="accent4">
            <a:lumMod val="60000"/>
            <a:lumOff val="40000"/>
            <a:alpha val="9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s-ES">
            <a:solidFill>
              <a:schemeClr val="bg1"/>
            </a:solidFill>
          </a:endParaRPr>
        </a:p>
      </dgm:t>
    </dgm:pt>
    <dgm:pt modelId="{75798971-2DB1-415E-A40C-190395923770}">
      <dgm:prSet custT="1"/>
      <dgm:spPr>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sz="1800" dirty="0">
              <a:solidFill>
                <a:schemeClr val="bg1"/>
              </a:solidFill>
              <a:ea typeface="MS Mincho"/>
              <a:cs typeface="Times New Roman" panose="02020603050405020304" pitchFamily="18" charset="0"/>
            </a:rPr>
            <a:t>Varias de las lideresas de UNTHA reportan dificultades para comunicarse con TRH que son parte del sindicato, debido a la falta de medios económicos para recargar el saldo del teléfono. </a:t>
          </a:r>
          <a:endParaRPr lang="es-EC" sz="1800" dirty="0">
            <a:solidFill>
              <a:schemeClr val="bg1"/>
            </a:solidFill>
            <a:latin typeface="+mj-lt"/>
            <a:ea typeface="MS Mincho"/>
            <a:cs typeface="Times New Roman" panose="02020603050405020304" pitchFamily="18" charset="0"/>
          </a:endParaRPr>
        </a:p>
      </dgm:t>
    </dgm:pt>
    <dgm:pt modelId="{1416DB8E-9596-42C7-B9A0-3398549EB11E}" type="parTrans" cxnId="{2334AA00-B7BF-4E6D-92A4-856C9AAF854D}">
      <dgm:prSet/>
      <dgm:spPr/>
      <dgm:t>
        <a:bodyPr/>
        <a:lstStyle/>
        <a:p>
          <a:endParaRPr lang="es-ES">
            <a:solidFill>
              <a:schemeClr val="bg1"/>
            </a:solidFill>
          </a:endParaRPr>
        </a:p>
      </dgm:t>
    </dgm:pt>
    <dgm:pt modelId="{0624583C-B6E8-4A91-9BCC-E8BAE137512B}" type="sibTrans" cxnId="{2334AA00-B7BF-4E6D-92A4-856C9AAF854D}">
      <dgm:prSet/>
      <dgm:spPr>
        <a:solidFill>
          <a:schemeClr val="accent2">
            <a:lumMod val="40000"/>
            <a:lumOff val="60000"/>
            <a:alpha val="9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s-ES">
            <a:solidFill>
              <a:schemeClr val="bg1"/>
            </a:solidFill>
          </a:endParaRPr>
        </a:p>
      </dgm:t>
    </dgm:pt>
    <dgm:pt modelId="{26EDB26F-F2B2-4303-B8B0-3AD7E1A98F76}">
      <dgm:prSet/>
      <dgm:spPr>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ES_tradnl" dirty="0">
              <a:solidFill>
                <a:schemeClr val="bg1"/>
              </a:solidFill>
              <a:ea typeface="MS Mincho"/>
              <a:cs typeface="Times New Roman" panose="02020603050405020304" pitchFamily="18" charset="0"/>
            </a:rPr>
            <a:t>TRH con esta situación pierden capacidad para seguir sus labores de incidencia y exigibilidad de sus derechos </a:t>
          </a:r>
          <a:endParaRPr lang="es-EC" dirty="0">
            <a:solidFill>
              <a:schemeClr val="bg1"/>
            </a:solidFill>
            <a:ea typeface="MS Mincho"/>
            <a:cs typeface="Times New Roman" panose="02020603050405020304" pitchFamily="18" charset="0"/>
          </a:endParaRPr>
        </a:p>
      </dgm:t>
    </dgm:pt>
    <dgm:pt modelId="{A9BE097F-3612-409A-9F8D-BF434CD6FFFF}" type="parTrans" cxnId="{20C52572-A0BC-47FA-BBAC-3F1DF1937657}">
      <dgm:prSet/>
      <dgm:spPr/>
      <dgm:t>
        <a:bodyPr/>
        <a:lstStyle/>
        <a:p>
          <a:endParaRPr lang="es-ES">
            <a:solidFill>
              <a:schemeClr val="bg1"/>
            </a:solidFill>
          </a:endParaRPr>
        </a:p>
      </dgm:t>
    </dgm:pt>
    <dgm:pt modelId="{82FC75C7-7C23-4C86-80DE-586D3D35303D}" type="sibTrans" cxnId="{20C52572-A0BC-47FA-BBAC-3F1DF1937657}">
      <dgm:prSet/>
      <dgm:spPr/>
      <dgm:t>
        <a:bodyPr/>
        <a:lstStyle/>
        <a:p>
          <a:endParaRPr lang="es-ES">
            <a:solidFill>
              <a:schemeClr val="bg1"/>
            </a:solidFill>
          </a:endParaRPr>
        </a:p>
      </dgm:t>
    </dgm:pt>
    <dgm:pt modelId="{713E5469-FB30-4BE5-ABC0-B37BEA9209AD}">
      <dgm:prSet/>
      <dgm:spPr/>
      <dgm:t>
        <a:bodyPr/>
        <a:lstStyle/>
        <a:p>
          <a:endParaRPr lang="es-EC" dirty="0">
            <a:solidFill>
              <a:schemeClr val="bg1"/>
            </a:solidFill>
            <a:ea typeface="MS Mincho"/>
            <a:cs typeface="Times New Roman" panose="02020603050405020304" pitchFamily="18" charset="0"/>
          </a:endParaRPr>
        </a:p>
      </dgm:t>
    </dgm:pt>
    <dgm:pt modelId="{84375F4A-EF97-4FCA-86F2-72576C4A913D}" type="parTrans" cxnId="{7648739C-F714-49D9-889D-4C72B5EA57FD}">
      <dgm:prSet/>
      <dgm:spPr/>
      <dgm:t>
        <a:bodyPr/>
        <a:lstStyle/>
        <a:p>
          <a:endParaRPr lang="es-ES">
            <a:solidFill>
              <a:schemeClr val="bg1"/>
            </a:solidFill>
          </a:endParaRPr>
        </a:p>
      </dgm:t>
    </dgm:pt>
    <dgm:pt modelId="{335C9BF2-68F0-433C-BDDE-28553E22FDC7}" type="sibTrans" cxnId="{7648739C-F714-49D9-889D-4C72B5EA57FD}">
      <dgm:prSet/>
      <dgm:spPr/>
      <dgm:t>
        <a:bodyPr/>
        <a:lstStyle/>
        <a:p>
          <a:endParaRPr lang="es-ES">
            <a:solidFill>
              <a:schemeClr val="bg1"/>
            </a:solidFill>
          </a:endParaRPr>
        </a:p>
      </dgm:t>
    </dgm:pt>
    <dgm:pt modelId="{D8DE1E91-24BE-4519-8419-A3FF751AF1AF}" type="pres">
      <dgm:prSet presAssocID="{672D8920-713A-4980-B803-B6EF0459E138}" presName="outerComposite" presStyleCnt="0">
        <dgm:presLayoutVars>
          <dgm:chMax val="5"/>
          <dgm:dir/>
          <dgm:resizeHandles val="exact"/>
        </dgm:presLayoutVars>
      </dgm:prSet>
      <dgm:spPr/>
    </dgm:pt>
    <dgm:pt modelId="{52A5971F-6933-4831-A5AA-90273D928D30}" type="pres">
      <dgm:prSet presAssocID="{672D8920-713A-4980-B803-B6EF0459E138}" presName="dummyMaxCanvas" presStyleCnt="0">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98990F47-E055-43F2-A094-F153F0F30B8C}" type="pres">
      <dgm:prSet presAssocID="{672D8920-713A-4980-B803-B6EF0459E138}" presName="FiveNodes_1" presStyleLbl="node1" presStyleIdx="0" presStyleCnt="5">
        <dgm:presLayoutVars>
          <dgm:bulletEnabled val="1"/>
        </dgm:presLayoutVars>
      </dgm:prSet>
      <dgm:spPr/>
    </dgm:pt>
    <dgm:pt modelId="{27E35A45-9EA3-4DE4-B16B-56F7FE58877C}" type="pres">
      <dgm:prSet presAssocID="{672D8920-713A-4980-B803-B6EF0459E138}" presName="FiveNodes_2" presStyleLbl="node1" presStyleIdx="1" presStyleCnt="5" custScaleY="78945">
        <dgm:presLayoutVars>
          <dgm:bulletEnabled val="1"/>
        </dgm:presLayoutVars>
      </dgm:prSet>
      <dgm:spPr/>
    </dgm:pt>
    <dgm:pt modelId="{37593C17-00BE-4C7C-954E-659D2B182FBE}" type="pres">
      <dgm:prSet presAssocID="{672D8920-713A-4980-B803-B6EF0459E138}" presName="FiveNodes_3" presStyleLbl="node1" presStyleIdx="2" presStyleCnt="5" custScaleX="102703">
        <dgm:presLayoutVars>
          <dgm:bulletEnabled val="1"/>
        </dgm:presLayoutVars>
      </dgm:prSet>
      <dgm:spPr/>
    </dgm:pt>
    <dgm:pt modelId="{7F67ACC1-243B-4D6E-97BA-DEBDA2F9D423}" type="pres">
      <dgm:prSet presAssocID="{672D8920-713A-4980-B803-B6EF0459E138}" presName="FiveNodes_4" presStyleLbl="node1" presStyleIdx="3" presStyleCnt="5" custScaleY="84342">
        <dgm:presLayoutVars>
          <dgm:bulletEnabled val="1"/>
        </dgm:presLayoutVars>
      </dgm:prSet>
      <dgm:spPr/>
    </dgm:pt>
    <dgm:pt modelId="{7840B080-3BC0-4643-B076-F3F868ADD429}" type="pres">
      <dgm:prSet presAssocID="{672D8920-713A-4980-B803-B6EF0459E138}" presName="FiveNodes_5" presStyleLbl="node1" presStyleIdx="4" presStyleCnt="5" custScaleY="75958">
        <dgm:presLayoutVars>
          <dgm:bulletEnabled val="1"/>
        </dgm:presLayoutVars>
      </dgm:prSet>
      <dgm:spPr/>
    </dgm:pt>
    <dgm:pt modelId="{5FA4E67D-2F52-4F54-B366-6327FE99983F}" type="pres">
      <dgm:prSet presAssocID="{672D8920-713A-4980-B803-B6EF0459E138}" presName="FiveConn_1-2" presStyleLbl="fgAccFollowNode1" presStyleIdx="0" presStyleCnt="4" custScaleY="176465">
        <dgm:presLayoutVars>
          <dgm:bulletEnabled val="1"/>
        </dgm:presLayoutVars>
      </dgm:prSet>
      <dgm:spPr/>
    </dgm:pt>
    <dgm:pt modelId="{192B5807-8901-4CE1-AA0C-A4AA5BE72671}" type="pres">
      <dgm:prSet presAssocID="{672D8920-713A-4980-B803-B6EF0459E138}" presName="FiveConn_2-3" presStyleLbl="fgAccFollowNode1" presStyleIdx="1" presStyleCnt="4" custScaleY="146822">
        <dgm:presLayoutVars>
          <dgm:bulletEnabled val="1"/>
        </dgm:presLayoutVars>
      </dgm:prSet>
      <dgm:spPr/>
    </dgm:pt>
    <dgm:pt modelId="{CEB184FD-961A-4CEA-BD5C-CA3659B186BA}" type="pres">
      <dgm:prSet presAssocID="{672D8920-713A-4980-B803-B6EF0459E138}" presName="FiveConn_3-4" presStyleLbl="fgAccFollowNode1" presStyleIdx="2" presStyleCnt="4" custScaleY="158399">
        <dgm:presLayoutVars>
          <dgm:bulletEnabled val="1"/>
        </dgm:presLayoutVars>
      </dgm:prSet>
      <dgm:spPr/>
    </dgm:pt>
    <dgm:pt modelId="{165A44C3-CD0A-413D-A644-4B108764A628}" type="pres">
      <dgm:prSet presAssocID="{672D8920-713A-4980-B803-B6EF0459E138}" presName="FiveConn_4-5" presStyleLbl="fgAccFollowNode1" presStyleIdx="3" presStyleCnt="4" custScaleY="159832">
        <dgm:presLayoutVars>
          <dgm:bulletEnabled val="1"/>
        </dgm:presLayoutVars>
      </dgm:prSet>
      <dgm:spPr/>
    </dgm:pt>
    <dgm:pt modelId="{0A92F609-0B4F-476C-97F0-1A179D739F39}" type="pres">
      <dgm:prSet presAssocID="{672D8920-713A-4980-B803-B6EF0459E138}" presName="FiveNodes_1_text" presStyleLbl="node1" presStyleIdx="4" presStyleCnt="5">
        <dgm:presLayoutVars>
          <dgm:bulletEnabled val="1"/>
        </dgm:presLayoutVars>
      </dgm:prSet>
      <dgm:spPr/>
    </dgm:pt>
    <dgm:pt modelId="{6337AF8F-A48C-41AD-9188-8F1126FC3E06}" type="pres">
      <dgm:prSet presAssocID="{672D8920-713A-4980-B803-B6EF0459E138}" presName="FiveNodes_2_text" presStyleLbl="node1" presStyleIdx="4" presStyleCnt="5">
        <dgm:presLayoutVars>
          <dgm:bulletEnabled val="1"/>
        </dgm:presLayoutVars>
      </dgm:prSet>
      <dgm:spPr/>
    </dgm:pt>
    <dgm:pt modelId="{C44ECF43-B216-4B04-B192-44ADB2FCD288}" type="pres">
      <dgm:prSet presAssocID="{672D8920-713A-4980-B803-B6EF0459E138}" presName="FiveNodes_3_text" presStyleLbl="node1" presStyleIdx="4" presStyleCnt="5">
        <dgm:presLayoutVars>
          <dgm:bulletEnabled val="1"/>
        </dgm:presLayoutVars>
      </dgm:prSet>
      <dgm:spPr/>
    </dgm:pt>
    <dgm:pt modelId="{4755E086-462C-4ABC-970F-50575617C3F2}" type="pres">
      <dgm:prSet presAssocID="{672D8920-713A-4980-B803-B6EF0459E138}" presName="FiveNodes_4_text" presStyleLbl="node1" presStyleIdx="4" presStyleCnt="5">
        <dgm:presLayoutVars>
          <dgm:bulletEnabled val="1"/>
        </dgm:presLayoutVars>
      </dgm:prSet>
      <dgm:spPr/>
    </dgm:pt>
    <dgm:pt modelId="{BBA0F414-3B65-41E1-865A-E359F630FBE1}" type="pres">
      <dgm:prSet presAssocID="{672D8920-713A-4980-B803-B6EF0459E138}" presName="FiveNodes_5_text" presStyleLbl="node1" presStyleIdx="4" presStyleCnt="5">
        <dgm:presLayoutVars>
          <dgm:bulletEnabled val="1"/>
        </dgm:presLayoutVars>
      </dgm:prSet>
      <dgm:spPr/>
    </dgm:pt>
  </dgm:ptLst>
  <dgm:cxnLst>
    <dgm:cxn modelId="{2334AA00-B7BF-4E6D-92A4-856C9AAF854D}" srcId="{672D8920-713A-4980-B803-B6EF0459E138}" destId="{75798971-2DB1-415E-A40C-190395923770}" srcOrd="2" destOrd="0" parTransId="{1416DB8E-9596-42C7-B9A0-3398549EB11E}" sibTransId="{0624583C-B6E8-4A91-9BCC-E8BAE137512B}"/>
    <dgm:cxn modelId="{15A6BD00-4FA7-4A10-BDB3-D3E5419C81B5}" type="presOf" srcId="{48E66C35-7009-442E-BC7B-489C21E0AA6B}" destId="{98990F47-E055-43F2-A094-F153F0F30B8C}" srcOrd="0" destOrd="0" presId="urn:microsoft.com/office/officeart/2005/8/layout/vProcess5"/>
    <dgm:cxn modelId="{19470C22-FF3C-4CBE-95C4-7BDC38F44A2D}" srcId="{672D8920-713A-4980-B803-B6EF0459E138}" destId="{48E66C35-7009-442E-BC7B-489C21E0AA6B}" srcOrd="0" destOrd="0" parTransId="{AFD5C71C-628D-4413-8C50-07673223E66A}" sibTransId="{3D4F58F4-D339-40EF-8754-8948F844F2C9}"/>
    <dgm:cxn modelId="{33118624-DBAC-43A2-A650-066E8843E656}" type="presOf" srcId="{0624583C-B6E8-4A91-9BCC-E8BAE137512B}" destId="{CEB184FD-961A-4CEA-BD5C-CA3659B186BA}" srcOrd="0" destOrd="0" presId="urn:microsoft.com/office/officeart/2005/8/layout/vProcess5"/>
    <dgm:cxn modelId="{28FBEF25-173F-4F12-A461-86A54F4C0C8B}" type="presOf" srcId="{26EDB26F-F2B2-4303-B8B0-3AD7E1A98F76}" destId="{7840B080-3BC0-4643-B076-F3F868ADD429}" srcOrd="0" destOrd="0" presId="urn:microsoft.com/office/officeart/2005/8/layout/vProcess5"/>
    <dgm:cxn modelId="{F4294A28-A533-47A2-9A7F-033158616D1B}" type="presOf" srcId="{672D8920-713A-4980-B803-B6EF0459E138}" destId="{D8DE1E91-24BE-4519-8419-A3FF751AF1AF}" srcOrd="0" destOrd="0" presId="urn:microsoft.com/office/officeart/2005/8/layout/vProcess5"/>
    <dgm:cxn modelId="{8DD4C630-55AD-49FC-8964-3A6AC82B6B10}" srcId="{672D8920-713A-4980-B803-B6EF0459E138}" destId="{9674D922-9EA2-4F92-81CC-7A0C375AED45}" srcOrd="1" destOrd="0" parTransId="{68A5F4A4-4742-4FA1-9176-DB1DDF549D21}" sibTransId="{060A9CF7-EBAE-46E4-A193-D05107479817}"/>
    <dgm:cxn modelId="{495E6438-3D07-4154-8F62-CF60A24BD413}" type="presOf" srcId="{0DFDE583-75AF-4E81-90D8-69D484B24AFC}" destId="{7F67ACC1-243B-4D6E-97BA-DEBDA2F9D423}" srcOrd="0" destOrd="0" presId="urn:microsoft.com/office/officeart/2005/8/layout/vProcess5"/>
    <dgm:cxn modelId="{2F119F53-CEDE-42DF-B234-F1688EF6F2B7}" type="presOf" srcId="{26EDB26F-F2B2-4303-B8B0-3AD7E1A98F76}" destId="{BBA0F414-3B65-41E1-865A-E359F630FBE1}" srcOrd="1" destOrd="0" presId="urn:microsoft.com/office/officeart/2005/8/layout/vProcess5"/>
    <dgm:cxn modelId="{D6479E66-4D36-46EE-B6CB-3D626E0E5580}" type="presOf" srcId="{9674D922-9EA2-4F92-81CC-7A0C375AED45}" destId="{6337AF8F-A48C-41AD-9188-8F1126FC3E06}" srcOrd="1" destOrd="0" presId="urn:microsoft.com/office/officeart/2005/8/layout/vProcess5"/>
    <dgm:cxn modelId="{20C52572-A0BC-47FA-BBAC-3F1DF1937657}" srcId="{672D8920-713A-4980-B803-B6EF0459E138}" destId="{26EDB26F-F2B2-4303-B8B0-3AD7E1A98F76}" srcOrd="4" destOrd="0" parTransId="{A9BE097F-3612-409A-9F8D-BF434CD6FFFF}" sibTransId="{82FC75C7-7C23-4C86-80DE-586D3D35303D}"/>
    <dgm:cxn modelId="{7648739C-F714-49D9-889D-4C72B5EA57FD}" srcId="{672D8920-713A-4980-B803-B6EF0459E138}" destId="{713E5469-FB30-4BE5-ABC0-B37BEA9209AD}" srcOrd="5" destOrd="0" parTransId="{84375F4A-EF97-4FCA-86F2-72576C4A913D}" sibTransId="{335C9BF2-68F0-433C-BDDE-28553E22FDC7}"/>
    <dgm:cxn modelId="{B2D948B8-15D4-43FF-8BDA-7F2854275543}" type="presOf" srcId="{75798971-2DB1-415E-A40C-190395923770}" destId="{37593C17-00BE-4C7C-954E-659D2B182FBE}" srcOrd="0" destOrd="0" presId="urn:microsoft.com/office/officeart/2005/8/layout/vProcess5"/>
    <dgm:cxn modelId="{6CD40CBA-4EA0-42FB-ADC6-9D28DA0C9711}" type="presOf" srcId="{3D4F58F4-D339-40EF-8754-8948F844F2C9}" destId="{5FA4E67D-2F52-4F54-B366-6327FE99983F}" srcOrd="0" destOrd="0" presId="urn:microsoft.com/office/officeart/2005/8/layout/vProcess5"/>
    <dgm:cxn modelId="{AD39F1BE-C72F-41EE-B294-FB7F37D05A50}" type="presOf" srcId="{18A94474-795D-40E1-8F4C-4119F5DD6873}" destId="{165A44C3-CD0A-413D-A644-4B108764A628}" srcOrd="0" destOrd="0" presId="urn:microsoft.com/office/officeart/2005/8/layout/vProcess5"/>
    <dgm:cxn modelId="{F3B393C5-B130-4390-B7B7-D7FBA32ECE75}" type="presOf" srcId="{75798971-2DB1-415E-A40C-190395923770}" destId="{C44ECF43-B216-4B04-B192-44ADB2FCD288}" srcOrd="1" destOrd="0" presId="urn:microsoft.com/office/officeart/2005/8/layout/vProcess5"/>
    <dgm:cxn modelId="{022CD6CB-C9DE-4312-A498-14633ABECC0F}" srcId="{672D8920-713A-4980-B803-B6EF0459E138}" destId="{0DFDE583-75AF-4E81-90D8-69D484B24AFC}" srcOrd="3" destOrd="0" parTransId="{F407F50A-68EE-4F7B-819A-B6467C0E5ADB}" sibTransId="{18A94474-795D-40E1-8F4C-4119F5DD6873}"/>
    <dgm:cxn modelId="{10D1E3CF-ED3F-465A-9BB2-FA05CAF20055}" type="presOf" srcId="{48E66C35-7009-442E-BC7B-489C21E0AA6B}" destId="{0A92F609-0B4F-476C-97F0-1A179D739F39}" srcOrd="1" destOrd="0" presId="urn:microsoft.com/office/officeart/2005/8/layout/vProcess5"/>
    <dgm:cxn modelId="{3FF7A5D9-8AB2-4CFF-B1DC-0A84551A3983}" type="presOf" srcId="{9674D922-9EA2-4F92-81CC-7A0C375AED45}" destId="{27E35A45-9EA3-4DE4-B16B-56F7FE58877C}" srcOrd="0" destOrd="0" presId="urn:microsoft.com/office/officeart/2005/8/layout/vProcess5"/>
    <dgm:cxn modelId="{544474EF-B71C-4188-9AD9-9ED0DDA8F89C}" type="presOf" srcId="{060A9CF7-EBAE-46E4-A193-D05107479817}" destId="{192B5807-8901-4CE1-AA0C-A4AA5BE72671}" srcOrd="0" destOrd="0" presId="urn:microsoft.com/office/officeart/2005/8/layout/vProcess5"/>
    <dgm:cxn modelId="{B186FDFF-C68C-4E48-A6ED-7CA8B83D3C87}" type="presOf" srcId="{0DFDE583-75AF-4E81-90D8-69D484B24AFC}" destId="{4755E086-462C-4ABC-970F-50575617C3F2}" srcOrd="1" destOrd="0" presId="urn:microsoft.com/office/officeart/2005/8/layout/vProcess5"/>
    <dgm:cxn modelId="{32912506-749C-4BB5-841C-2C9025AE7CC2}" type="presParOf" srcId="{D8DE1E91-24BE-4519-8419-A3FF751AF1AF}" destId="{52A5971F-6933-4831-A5AA-90273D928D30}" srcOrd="0" destOrd="0" presId="urn:microsoft.com/office/officeart/2005/8/layout/vProcess5"/>
    <dgm:cxn modelId="{7A0BC91C-6435-45AD-A998-2D2F0E817ABF}" type="presParOf" srcId="{D8DE1E91-24BE-4519-8419-A3FF751AF1AF}" destId="{98990F47-E055-43F2-A094-F153F0F30B8C}" srcOrd="1" destOrd="0" presId="urn:microsoft.com/office/officeart/2005/8/layout/vProcess5"/>
    <dgm:cxn modelId="{B91F320B-DF9F-43F9-8870-073E5AC77D2B}" type="presParOf" srcId="{D8DE1E91-24BE-4519-8419-A3FF751AF1AF}" destId="{27E35A45-9EA3-4DE4-B16B-56F7FE58877C}" srcOrd="2" destOrd="0" presId="urn:microsoft.com/office/officeart/2005/8/layout/vProcess5"/>
    <dgm:cxn modelId="{91FF4CF9-9FA6-438E-8FDF-9D8DA29534CC}" type="presParOf" srcId="{D8DE1E91-24BE-4519-8419-A3FF751AF1AF}" destId="{37593C17-00BE-4C7C-954E-659D2B182FBE}" srcOrd="3" destOrd="0" presId="urn:microsoft.com/office/officeart/2005/8/layout/vProcess5"/>
    <dgm:cxn modelId="{4BE11C5F-9E31-4E0E-86AD-13EB26C8C6E1}" type="presParOf" srcId="{D8DE1E91-24BE-4519-8419-A3FF751AF1AF}" destId="{7F67ACC1-243B-4D6E-97BA-DEBDA2F9D423}" srcOrd="4" destOrd="0" presId="urn:microsoft.com/office/officeart/2005/8/layout/vProcess5"/>
    <dgm:cxn modelId="{3B10FDE8-BDA5-4162-95B5-310B6459DCC1}" type="presParOf" srcId="{D8DE1E91-24BE-4519-8419-A3FF751AF1AF}" destId="{7840B080-3BC0-4643-B076-F3F868ADD429}" srcOrd="5" destOrd="0" presId="urn:microsoft.com/office/officeart/2005/8/layout/vProcess5"/>
    <dgm:cxn modelId="{ADDC62FD-4002-4F68-AAEB-9D6F6A117FD9}" type="presParOf" srcId="{D8DE1E91-24BE-4519-8419-A3FF751AF1AF}" destId="{5FA4E67D-2F52-4F54-B366-6327FE99983F}" srcOrd="6" destOrd="0" presId="urn:microsoft.com/office/officeart/2005/8/layout/vProcess5"/>
    <dgm:cxn modelId="{3AABF97D-9DDF-4568-A9F6-6C10087A13EF}" type="presParOf" srcId="{D8DE1E91-24BE-4519-8419-A3FF751AF1AF}" destId="{192B5807-8901-4CE1-AA0C-A4AA5BE72671}" srcOrd="7" destOrd="0" presId="urn:microsoft.com/office/officeart/2005/8/layout/vProcess5"/>
    <dgm:cxn modelId="{8D06E1B1-FF95-41AF-BB0A-23DC2312A6D5}" type="presParOf" srcId="{D8DE1E91-24BE-4519-8419-A3FF751AF1AF}" destId="{CEB184FD-961A-4CEA-BD5C-CA3659B186BA}" srcOrd="8" destOrd="0" presId="urn:microsoft.com/office/officeart/2005/8/layout/vProcess5"/>
    <dgm:cxn modelId="{F38CD6AD-75DB-4431-868C-FD3CBF8445BC}" type="presParOf" srcId="{D8DE1E91-24BE-4519-8419-A3FF751AF1AF}" destId="{165A44C3-CD0A-413D-A644-4B108764A628}" srcOrd="9" destOrd="0" presId="urn:microsoft.com/office/officeart/2005/8/layout/vProcess5"/>
    <dgm:cxn modelId="{FB6E97C9-D4AD-4110-81C4-7D7021A9FED4}" type="presParOf" srcId="{D8DE1E91-24BE-4519-8419-A3FF751AF1AF}" destId="{0A92F609-0B4F-476C-97F0-1A179D739F39}" srcOrd="10" destOrd="0" presId="urn:microsoft.com/office/officeart/2005/8/layout/vProcess5"/>
    <dgm:cxn modelId="{9189E9B2-4ADE-441D-881F-6A5FEBA84595}" type="presParOf" srcId="{D8DE1E91-24BE-4519-8419-A3FF751AF1AF}" destId="{6337AF8F-A48C-41AD-9188-8F1126FC3E06}" srcOrd="11" destOrd="0" presId="urn:microsoft.com/office/officeart/2005/8/layout/vProcess5"/>
    <dgm:cxn modelId="{4A9F0CB4-8D67-45B7-92A5-AD31B0DA693A}" type="presParOf" srcId="{D8DE1E91-24BE-4519-8419-A3FF751AF1AF}" destId="{C44ECF43-B216-4B04-B192-44ADB2FCD288}" srcOrd="12" destOrd="0" presId="urn:microsoft.com/office/officeart/2005/8/layout/vProcess5"/>
    <dgm:cxn modelId="{D1D62940-36C6-4FD7-BCFA-AF034697D48B}" type="presParOf" srcId="{D8DE1E91-24BE-4519-8419-A3FF751AF1AF}" destId="{4755E086-462C-4ABC-970F-50575617C3F2}" srcOrd="13" destOrd="0" presId="urn:microsoft.com/office/officeart/2005/8/layout/vProcess5"/>
    <dgm:cxn modelId="{27780C3B-C42C-4C68-BE7F-077F3DA04B19}" type="presParOf" srcId="{D8DE1E91-24BE-4519-8419-A3FF751AF1AF}" destId="{BBA0F414-3B65-41E1-865A-E359F630FBE1}" srcOrd="14" destOrd="0" presId="urn:microsoft.com/office/officeart/2005/8/layout/vProcess5"/>
  </dgm:cxnLst>
  <dgm:bg>
    <a:solidFill>
      <a:schemeClr val="accent2">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4B3B9-7AFA-4205-96AA-C95BE48FD1EC}">
      <dsp:nvSpPr>
        <dsp:cNvPr id="0" name=""/>
        <dsp:cNvSpPr/>
      </dsp:nvSpPr>
      <dsp:spPr>
        <a:xfrm>
          <a:off x="-105820" y="16507"/>
          <a:ext cx="8377472" cy="1324840"/>
        </a:xfrm>
        <a:prstGeom prst="roundRect">
          <a:avLst>
            <a:gd name="adj" fmla="val 10000"/>
          </a:avLst>
        </a:prstGeom>
        <a:solidFill>
          <a:srgbClr val="7030A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a:solidFill>
                <a:schemeClr val="bg1"/>
              </a:solidFill>
              <a:latin typeface="+mj-lt"/>
              <a:ea typeface="MS Mincho"/>
              <a:cs typeface="Times New Roman" panose="02020603050405020304" pitchFamily="18" charset="0"/>
            </a:rPr>
            <a:t>TRH que trabajaban por hora, por día o por semana, súbitamente se han quedado sin empleo</a:t>
          </a:r>
          <a:r>
            <a:rPr lang="es-ES_tradnl" sz="1400" kern="1200" dirty="0">
              <a:solidFill>
                <a:schemeClr val="bg1"/>
              </a:solidFill>
              <a:latin typeface="+mj-lt"/>
              <a:ea typeface="MS Mincho"/>
              <a:cs typeface="Times New Roman" panose="02020603050405020304" pitchFamily="18" charset="0"/>
            </a:rPr>
            <a:t>.</a:t>
          </a:r>
          <a:endParaRPr lang="es-ES" sz="1400" kern="1200" dirty="0">
            <a:solidFill>
              <a:schemeClr val="bg1"/>
            </a:solidFill>
          </a:endParaRPr>
        </a:p>
      </dsp:txBody>
      <dsp:txXfrm>
        <a:off x="-67017" y="55310"/>
        <a:ext cx="6743088" cy="1247234"/>
      </dsp:txXfrm>
    </dsp:sp>
    <dsp:sp modelId="{580B2682-AEB6-47F2-BD9D-39D8C767D5E2}">
      <dsp:nvSpPr>
        <dsp:cNvPr id="0" name=""/>
        <dsp:cNvSpPr/>
      </dsp:nvSpPr>
      <dsp:spPr>
        <a:xfrm>
          <a:off x="322660" y="1565720"/>
          <a:ext cx="8801935" cy="1324840"/>
        </a:xfrm>
        <a:prstGeom prst="roundRect">
          <a:avLst>
            <a:gd name="adj" fmla="val 10000"/>
          </a:avLst>
        </a:prstGeom>
        <a:solidFill>
          <a:schemeClr val="accent2">
            <a:lumMod val="75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err="1">
              <a:solidFill>
                <a:schemeClr val="bg1"/>
              </a:solidFill>
              <a:latin typeface="+mj-lt"/>
              <a:ea typeface="MS Mincho"/>
              <a:cs typeface="Times New Roman" panose="02020603050405020304" pitchFamily="18" charset="0"/>
            </a:rPr>
            <a:t>TRHs</a:t>
          </a:r>
          <a:r>
            <a:rPr lang="es-ES_tradnl" sz="1800" kern="1200" dirty="0">
              <a:solidFill>
                <a:schemeClr val="bg1"/>
              </a:solidFill>
              <a:latin typeface="+mj-lt"/>
              <a:ea typeface="MS Mincho"/>
              <a:cs typeface="Times New Roman" panose="02020603050405020304" pitchFamily="18" charset="0"/>
            </a:rPr>
            <a:t> que trabajaban en estas modalidades, se apoyaban económicamente con ventas ambulantes. Bajo estas circunstancias no pueden realizar ninguna de las labores que les reportaban sustento económico, anulando su medio de vida.</a:t>
          </a:r>
          <a:endParaRPr lang="es-ES" sz="1800" kern="1200" dirty="0">
            <a:solidFill>
              <a:schemeClr val="bg1"/>
            </a:solidFill>
          </a:endParaRPr>
        </a:p>
      </dsp:txBody>
      <dsp:txXfrm>
        <a:off x="361463" y="1604523"/>
        <a:ext cx="7025017" cy="1247234"/>
      </dsp:txXfrm>
    </dsp:sp>
    <dsp:sp modelId="{EF2C3AD9-1342-4C68-903F-FA615342257A}">
      <dsp:nvSpPr>
        <dsp:cNvPr id="0" name=""/>
        <dsp:cNvSpPr/>
      </dsp:nvSpPr>
      <dsp:spPr>
        <a:xfrm>
          <a:off x="838152" y="3131441"/>
          <a:ext cx="9070809" cy="1324840"/>
        </a:xfrm>
        <a:prstGeom prst="roundRect">
          <a:avLst>
            <a:gd name="adj" fmla="val 10000"/>
          </a:avLst>
        </a:prstGeom>
        <a:solidFill>
          <a:srgbClr val="7030A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a:solidFill>
                <a:schemeClr val="bg1"/>
              </a:solidFill>
              <a:latin typeface="+mj-lt"/>
              <a:ea typeface="MS Mincho"/>
              <a:cs typeface="Times New Roman" panose="02020603050405020304" pitchFamily="18" charset="0"/>
            </a:rPr>
            <a:t>Varias TRH han sido retenidas en casa de sus empleadores, tanto como una medida restrictiva en función de evitar el contagio y de beneficio dado que  los empleadores obtienen garantizando la presencia y servicios de las TRH.</a:t>
          </a:r>
          <a:endParaRPr lang="es-EC" sz="1800" kern="1200" dirty="0">
            <a:solidFill>
              <a:schemeClr val="bg1"/>
            </a:solidFill>
            <a:latin typeface="+mj-lt"/>
            <a:ea typeface="MS Mincho"/>
            <a:cs typeface="Times New Roman" panose="02020603050405020304" pitchFamily="18" charset="0"/>
          </a:endParaRPr>
        </a:p>
      </dsp:txBody>
      <dsp:txXfrm>
        <a:off x="876955" y="3170244"/>
        <a:ext cx="7253320" cy="1247234"/>
      </dsp:txXfrm>
    </dsp:sp>
    <dsp:sp modelId="{9E58D93D-C3D1-40B1-A3F3-052460E86110}">
      <dsp:nvSpPr>
        <dsp:cNvPr id="0" name=""/>
        <dsp:cNvSpPr/>
      </dsp:nvSpPr>
      <dsp:spPr>
        <a:xfrm>
          <a:off x="1926331" y="4887343"/>
          <a:ext cx="7877932" cy="748561"/>
        </a:xfrm>
        <a:prstGeom prst="roundRect">
          <a:avLst>
            <a:gd name="adj" fmla="val 10000"/>
          </a:avLst>
        </a:prstGeom>
        <a:solidFill>
          <a:schemeClr val="accent2">
            <a:lumMod val="75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a:solidFill>
                <a:schemeClr val="bg1"/>
              </a:solidFill>
              <a:latin typeface="+mj-lt"/>
              <a:ea typeface="MS Mincho"/>
              <a:cs typeface="Times New Roman" panose="02020603050405020304" pitchFamily="18" charset="0"/>
            </a:rPr>
            <a:t>por parte de sus empleadores; en ciertos casos les han ofrecido tan solo una compensación.</a:t>
          </a:r>
        </a:p>
      </dsp:txBody>
      <dsp:txXfrm>
        <a:off x="1948256" y="4909268"/>
        <a:ext cx="6313159" cy="704711"/>
      </dsp:txXfrm>
    </dsp:sp>
    <dsp:sp modelId="{57F012FE-60A2-4E7F-8CD8-4BBB5127BC16}">
      <dsp:nvSpPr>
        <dsp:cNvPr id="0" name=""/>
        <dsp:cNvSpPr/>
      </dsp:nvSpPr>
      <dsp:spPr>
        <a:xfrm>
          <a:off x="7470078" y="818762"/>
          <a:ext cx="432949" cy="861146"/>
        </a:xfrm>
        <a:prstGeom prst="downArrow">
          <a:avLst>
            <a:gd name="adj1" fmla="val 55000"/>
            <a:gd name="adj2" fmla="val 45000"/>
          </a:avLst>
        </a:prstGeom>
        <a:solidFill>
          <a:schemeClr val="accent4">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ES" sz="3600" kern="1200"/>
        </a:p>
      </dsp:txBody>
      <dsp:txXfrm>
        <a:off x="7567492" y="818762"/>
        <a:ext cx="238121" cy="753991"/>
      </dsp:txXfrm>
    </dsp:sp>
    <dsp:sp modelId="{C94DC5F4-8E21-48C5-B221-CBF061FD2A70}">
      <dsp:nvSpPr>
        <dsp:cNvPr id="0" name=""/>
        <dsp:cNvSpPr/>
      </dsp:nvSpPr>
      <dsp:spPr>
        <a:xfrm>
          <a:off x="8087486" y="2580428"/>
          <a:ext cx="289069" cy="861146"/>
        </a:xfrm>
        <a:prstGeom prst="downArrow">
          <a:avLst>
            <a:gd name="adj1" fmla="val 55000"/>
            <a:gd name="adj2" fmla="val 45000"/>
          </a:avLst>
        </a:prstGeom>
        <a:solidFill>
          <a:schemeClr val="accent4">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ES" sz="3600" kern="1200"/>
        </a:p>
      </dsp:txBody>
      <dsp:txXfrm>
        <a:off x="8152527" y="2580428"/>
        <a:ext cx="158987" cy="789601"/>
      </dsp:txXfrm>
    </dsp:sp>
    <dsp:sp modelId="{ABC97646-636D-46A2-866C-719350C6B71F}">
      <dsp:nvSpPr>
        <dsp:cNvPr id="0" name=""/>
        <dsp:cNvSpPr/>
      </dsp:nvSpPr>
      <dsp:spPr>
        <a:xfrm>
          <a:off x="8609583" y="4146149"/>
          <a:ext cx="544735" cy="861146"/>
        </a:xfrm>
        <a:prstGeom prst="downArrow">
          <a:avLst>
            <a:gd name="adj1" fmla="val 55000"/>
            <a:gd name="adj2" fmla="val 45000"/>
          </a:avLst>
        </a:prstGeom>
        <a:solidFill>
          <a:schemeClr val="accent4">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ES" sz="3600" kern="1200"/>
        </a:p>
      </dsp:txBody>
      <dsp:txXfrm>
        <a:off x="8732148" y="4146149"/>
        <a:ext cx="299605" cy="7263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90F47-E055-43F2-A094-F153F0F30B8C}">
      <dsp:nvSpPr>
        <dsp:cNvPr id="0" name=""/>
        <dsp:cNvSpPr/>
      </dsp:nvSpPr>
      <dsp:spPr>
        <a:xfrm>
          <a:off x="0" y="0"/>
          <a:ext cx="7582510" cy="1083960"/>
        </a:xfrm>
        <a:prstGeom prst="roundRect">
          <a:avLst>
            <a:gd name="adj" fmla="val 10000"/>
          </a:avLst>
        </a:prstGeom>
        <a:solidFill>
          <a:srgbClr val="7030A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a:solidFill>
                <a:schemeClr val="bg1"/>
              </a:solidFill>
              <a:ea typeface="MS Mincho"/>
              <a:cs typeface="Times New Roman" panose="02020603050405020304" pitchFamily="18" charset="0"/>
            </a:rPr>
            <a:t>Tanto por necesidad como por insistencia de sus empleadores, algunas TRH han decidido continuar trabajando, trasladándose a diario a la casa de sus empleadores a pesar de las restricciones.</a:t>
          </a:r>
          <a:r>
            <a:rPr lang="es-ES_tradnl" sz="1400" kern="1200" dirty="0">
              <a:solidFill>
                <a:schemeClr val="bg1"/>
              </a:solidFill>
              <a:latin typeface="+mj-lt"/>
              <a:ea typeface="MS Mincho"/>
              <a:cs typeface="Times New Roman" panose="02020603050405020304" pitchFamily="18" charset="0"/>
            </a:rPr>
            <a:t>.</a:t>
          </a:r>
          <a:endParaRPr lang="es-ES" sz="1400" kern="1200" dirty="0">
            <a:solidFill>
              <a:schemeClr val="bg1"/>
            </a:solidFill>
          </a:endParaRPr>
        </a:p>
      </dsp:txBody>
      <dsp:txXfrm>
        <a:off x="31748" y="31748"/>
        <a:ext cx="6286009" cy="1020464"/>
      </dsp:txXfrm>
    </dsp:sp>
    <dsp:sp modelId="{27E35A45-9EA3-4DE4-B16B-56F7FE58877C}">
      <dsp:nvSpPr>
        <dsp:cNvPr id="0" name=""/>
        <dsp:cNvSpPr/>
      </dsp:nvSpPr>
      <dsp:spPr>
        <a:xfrm>
          <a:off x="566226" y="1348624"/>
          <a:ext cx="7582510" cy="855732"/>
        </a:xfrm>
        <a:prstGeom prst="roundRect">
          <a:avLst>
            <a:gd name="adj" fmla="val 10000"/>
          </a:avLst>
        </a:prstGeom>
        <a:solidFill>
          <a:schemeClr val="accent2">
            <a:lumMod val="75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a:solidFill>
                <a:schemeClr val="bg1"/>
              </a:solidFill>
              <a:ea typeface="MS Mincho"/>
              <a:cs typeface="Times New Roman" panose="02020603050405020304" pitchFamily="18" charset="0"/>
            </a:rPr>
            <a:t>Varias TRH, tienen familiares enfermos, que necesitan de sus atenciones y carecen de medios para obtener medicines o alimento. </a:t>
          </a:r>
          <a:endParaRPr lang="es-ES" sz="1800" kern="1200" dirty="0">
            <a:solidFill>
              <a:schemeClr val="bg1"/>
            </a:solidFill>
          </a:endParaRPr>
        </a:p>
      </dsp:txBody>
      <dsp:txXfrm>
        <a:off x="591290" y="1373688"/>
        <a:ext cx="6261581" cy="805604"/>
      </dsp:txXfrm>
    </dsp:sp>
    <dsp:sp modelId="{37593C17-00BE-4C7C-954E-659D2B182FBE}">
      <dsp:nvSpPr>
        <dsp:cNvPr id="0" name=""/>
        <dsp:cNvSpPr/>
      </dsp:nvSpPr>
      <dsp:spPr>
        <a:xfrm>
          <a:off x="1029975" y="2469021"/>
          <a:ext cx="7787465" cy="1083960"/>
        </a:xfrm>
        <a:prstGeom prst="roundRect">
          <a:avLst>
            <a:gd name="adj" fmla="val 10000"/>
          </a:avLst>
        </a:prstGeom>
        <a:solidFill>
          <a:srgbClr val="7030A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a:solidFill>
                <a:schemeClr val="bg1"/>
              </a:solidFill>
              <a:ea typeface="MS Mincho"/>
              <a:cs typeface="Times New Roman" panose="02020603050405020304" pitchFamily="18" charset="0"/>
            </a:rPr>
            <a:t>Varias de las lideresas de UNTHA reportan dificultades para comunicarse con TRH que son parte del sindicato, debido a la falta de medios económicos para recargar el saldo del teléfono. </a:t>
          </a:r>
          <a:endParaRPr lang="es-EC" sz="1800" kern="1200" dirty="0">
            <a:solidFill>
              <a:schemeClr val="bg1"/>
            </a:solidFill>
            <a:latin typeface="+mj-lt"/>
            <a:ea typeface="MS Mincho"/>
            <a:cs typeface="Times New Roman" panose="02020603050405020304" pitchFamily="18" charset="0"/>
          </a:endParaRPr>
        </a:p>
      </dsp:txBody>
      <dsp:txXfrm>
        <a:off x="1061723" y="2500769"/>
        <a:ext cx="6418819" cy="1020464"/>
      </dsp:txXfrm>
    </dsp:sp>
    <dsp:sp modelId="{7F67ACC1-243B-4D6E-97BA-DEBDA2F9D423}">
      <dsp:nvSpPr>
        <dsp:cNvPr id="0" name=""/>
        <dsp:cNvSpPr/>
      </dsp:nvSpPr>
      <dsp:spPr>
        <a:xfrm>
          <a:off x="1698679" y="3788395"/>
          <a:ext cx="7582510" cy="914233"/>
        </a:xfrm>
        <a:prstGeom prst="roundRect">
          <a:avLst>
            <a:gd name="adj" fmla="val 10000"/>
          </a:avLst>
        </a:prstGeom>
        <a:solidFill>
          <a:schemeClr val="accent2">
            <a:lumMod val="75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_tradnl" sz="1800" kern="1200" dirty="0">
              <a:solidFill>
                <a:schemeClr val="bg1"/>
              </a:solidFill>
              <a:ea typeface="MS Mincho"/>
              <a:cs typeface="Times New Roman" panose="02020603050405020304" pitchFamily="18" charset="0"/>
            </a:rPr>
            <a:t>No conocen cómo acceder al programa de subsidios que está impulsando el gobierno desde el día sábado 21 de marzo. Sería indispensable hacer público cómo acceder al programa.</a:t>
          </a:r>
          <a:endParaRPr lang="es-ES_tradnl" sz="1800" kern="1200" dirty="0">
            <a:solidFill>
              <a:schemeClr val="bg1"/>
            </a:solidFill>
            <a:latin typeface="+mj-lt"/>
            <a:ea typeface="MS Mincho"/>
            <a:cs typeface="Times New Roman" panose="02020603050405020304" pitchFamily="18" charset="0"/>
          </a:endParaRPr>
        </a:p>
      </dsp:txBody>
      <dsp:txXfrm>
        <a:off x="1725456" y="3815172"/>
        <a:ext cx="6258155" cy="860679"/>
      </dsp:txXfrm>
    </dsp:sp>
    <dsp:sp modelId="{7840B080-3BC0-4643-B076-F3F868ADD429}">
      <dsp:nvSpPr>
        <dsp:cNvPr id="0" name=""/>
        <dsp:cNvSpPr/>
      </dsp:nvSpPr>
      <dsp:spPr>
        <a:xfrm>
          <a:off x="2264905" y="5068345"/>
          <a:ext cx="7582510" cy="823354"/>
        </a:xfrm>
        <a:prstGeom prst="roundRect">
          <a:avLst>
            <a:gd name="adj" fmla="val 10000"/>
          </a:avLst>
        </a:prstGeom>
        <a:solidFill>
          <a:srgbClr val="7030A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ES_tradnl" sz="2100" kern="1200" dirty="0">
              <a:solidFill>
                <a:schemeClr val="bg1"/>
              </a:solidFill>
              <a:ea typeface="MS Mincho"/>
              <a:cs typeface="Times New Roman" panose="02020603050405020304" pitchFamily="18" charset="0"/>
            </a:rPr>
            <a:t>TRH con esta situación pierden capacidad para seguir sus labores de incidencia y exigibilidad de sus derechos </a:t>
          </a:r>
          <a:endParaRPr lang="es-EC" sz="2100" kern="1200" dirty="0">
            <a:solidFill>
              <a:schemeClr val="bg1"/>
            </a:solidFill>
            <a:ea typeface="MS Mincho"/>
            <a:cs typeface="Times New Roman" panose="02020603050405020304" pitchFamily="18" charset="0"/>
          </a:endParaRPr>
        </a:p>
      </dsp:txBody>
      <dsp:txXfrm>
        <a:off x="2289020" y="5092460"/>
        <a:ext cx="6263479" cy="775124"/>
      </dsp:txXfrm>
    </dsp:sp>
    <dsp:sp modelId="{5FA4E67D-2F52-4F54-B366-6327FE99983F}">
      <dsp:nvSpPr>
        <dsp:cNvPr id="0" name=""/>
        <dsp:cNvSpPr/>
      </dsp:nvSpPr>
      <dsp:spPr>
        <a:xfrm>
          <a:off x="6877935" y="522517"/>
          <a:ext cx="704574" cy="1243327"/>
        </a:xfrm>
        <a:prstGeom prst="downArrow">
          <a:avLst>
            <a:gd name="adj1" fmla="val 55000"/>
            <a:gd name="adj2" fmla="val 45000"/>
          </a:avLst>
        </a:prstGeom>
        <a:solidFill>
          <a:schemeClr val="accent4">
            <a:lumMod val="60000"/>
            <a:lumOff val="40000"/>
            <a:alpha val="90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ES" sz="3400" kern="1200">
            <a:solidFill>
              <a:schemeClr val="bg1"/>
            </a:solidFill>
          </a:endParaRPr>
        </a:p>
      </dsp:txBody>
      <dsp:txXfrm>
        <a:off x="7036464" y="522517"/>
        <a:ext cx="387516" cy="1068945"/>
      </dsp:txXfrm>
    </dsp:sp>
    <dsp:sp modelId="{192B5807-8901-4CE1-AA0C-A4AA5BE72671}">
      <dsp:nvSpPr>
        <dsp:cNvPr id="0" name=""/>
        <dsp:cNvSpPr/>
      </dsp:nvSpPr>
      <dsp:spPr>
        <a:xfrm>
          <a:off x="7444162" y="1861456"/>
          <a:ext cx="704574" cy="1034470"/>
        </a:xfrm>
        <a:prstGeom prst="downArrow">
          <a:avLst>
            <a:gd name="adj1" fmla="val 55000"/>
            <a:gd name="adj2" fmla="val 45000"/>
          </a:avLst>
        </a:prstGeom>
        <a:solidFill>
          <a:schemeClr val="accent4">
            <a:lumMod val="40000"/>
            <a:lumOff val="60000"/>
            <a:alpha val="90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ES" sz="3400" kern="1200">
            <a:solidFill>
              <a:schemeClr val="bg1"/>
            </a:solidFill>
          </a:endParaRPr>
        </a:p>
      </dsp:txBody>
      <dsp:txXfrm>
        <a:off x="7602691" y="1861456"/>
        <a:ext cx="387516" cy="860088"/>
      </dsp:txXfrm>
    </dsp:sp>
    <dsp:sp modelId="{CEB184FD-961A-4CEA-BD5C-CA3659B186BA}">
      <dsp:nvSpPr>
        <dsp:cNvPr id="0" name=""/>
        <dsp:cNvSpPr/>
      </dsp:nvSpPr>
      <dsp:spPr>
        <a:xfrm>
          <a:off x="8010388" y="3037116"/>
          <a:ext cx="704574" cy="1116038"/>
        </a:xfrm>
        <a:prstGeom prst="downArrow">
          <a:avLst>
            <a:gd name="adj1" fmla="val 55000"/>
            <a:gd name="adj2" fmla="val 45000"/>
          </a:avLst>
        </a:prstGeom>
        <a:solidFill>
          <a:schemeClr val="accent2">
            <a:lumMod val="40000"/>
            <a:lumOff val="60000"/>
            <a:alpha val="90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ES" sz="3400" kern="1200">
            <a:solidFill>
              <a:schemeClr val="bg1"/>
            </a:solidFill>
          </a:endParaRPr>
        </a:p>
      </dsp:txBody>
      <dsp:txXfrm>
        <a:off x="8168917" y="3037116"/>
        <a:ext cx="387516" cy="941656"/>
      </dsp:txXfrm>
    </dsp:sp>
    <dsp:sp modelId="{165A44C3-CD0A-413D-A644-4B108764A628}">
      <dsp:nvSpPr>
        <dsp:cNvPr id="0" name=""/>
        <dsp:cNvSpPr/>
      </dsp:nvSpPr>
      <dsp:spPr>
        <a:xfrm>
          <a:off x="8576615" y="4278622"/>
          <a:ext cx="704574" cy="1126135"/>
        </a:xfrm>
        <a:prstGeom prst="downArrow">
          <a:avLst>
            <a:gd name="adj1" fmla="val 55000"/>
            <a:gd name="adj2" fmla="val 45000"/>
          </a:avLst>
        </a:prstGeom>
        <a:solidFill>
          <a:schemeClr val="accent4">
            <a:lumMod val="60000"/>
            <a:lumOff val="40000"/>
            <a:alpha val="90000"/>
          </a:scheme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ES" sz="3400" kern="1200">
            <a:solidFill>
              <a:schemeClr val="bg1"/>
            </a:solidFill>
          </a:endParaRPr>
        </a:p>
      </dsp:txBody>
      <dsp:txXfrm>
        <a:off x="8735144" y="4278622"/>
        <a:ext cx="387516" cy="95175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EE15ED-2C44-4436-8B89-182A74507309}" type="datetimeFigureOut">
              <a:rPr lang="es-EC" smtClean="0"/>
              <a:t>5/4/20</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9BF84B-674D-4D71-AEA8-26E0EC7391DD}" type="slidenum">
              <a:rPr lang="es-EC" smtClean="0"/>
              <a:t>‹Nº›</a:t>
            </a:fld>
            <a:endParaRPr lang="es-EC"/>
          </a:p>
        </p:txBody>
      </p:sp>
    </p:spTree>
    <p:extLst>
      <p:ext uri="{BB962C8B-B14F-4D97-AF65-F5344CB8AC3E}">
        <p14:creationId xmlns:p14="http://schemas.microsoft.com/office/powerpoint/2010/main" val="142214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care.org.ec/wp-content/uploads/2018/12/CARE-ESTUDIO-TRH-2.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1</a:t>
            </a:fld>
            <a:endParaRPr lang="es-EC"/>
          </a:p>
        </p:txBody>
      </p:sp>
    </p:spTree>
    <p:extLst>
      <p:ext uri="{BB962C8B-B14F-4D97-AF65-F5344CB8AC3E}">
        <p14:creationId xmlns:p14="http://schemas.microsoft.com/office/powerpoint/2010/main" val="397451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u="sng" dirty="0">
                <a:hlinkClick r:id="rId3"/>
              </a:rPr>
              <a:t>https://www.care.org.ec/wp-content/uploads/2018/12/CARE-ESTUDIO-TRH-2.pdf</a:t>
            </a:r>
            <a:endParaRPr lang="es-ES_tradnl" dirty="0">
              <a:latin typeface="Calibri Light" panose="020F0302020204030204" pitchFamily="34" charset="0"/>
              <a:ea typeface="Calibri" panose="020F0502020204030204" pitchFamily="34" charset="0"/>
              <a:cs typeface="Calibri" panose="020F0502020204030204" pitchFamily="34" charset="0"/>
            </a:endParaRPr>
          </a:p>
          <a:p>
            <a:endParaRPr lang="es-EC"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2</a:t>
            </a:fld>
            <a:endParaRPr lang="es-EC"/>
          </a:p>
        </p:txBody>
      </p:sp>
    </p:spTree>
    <p:extLst>
      <p:ext uri="{BB962C8B-B14F-4D97-AF65-F5344CB8AC3E}">
        <p14:creationId xmlns:p14="http://schemas.microsoft.com/office/powerpoint/2010/main" val="238073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a:effectLst/>
                <a:latin typeface="Calibri" panose="020F0502020204030204" pitchFamily="34" charset="0"/>
                <a:ea typeface="Calibri" panose="020F0502020204030204" pitchFamily="34" charset="0"/>
                <a:cs typeface="Shruti"/>
              </a:rPr>
              <a:t>Las informaciones sobre la situación de las trabajadoras remuneradas en el contexto de pandemia del coronavirus han sido recogidas de testimonios de las lideresas de los Sindicatos de Trabajadoras Remuneradas del Hogar de varios países de la región y de cobertura del Programa IGS</a:t>
            </a:r>
            <a:r>
              <a:rPr lang="es-ES" sz="1400" dirty="0">
                <a:effectLst/>
                <a:latin typeface="Calibri" panose="020F0502020204030204" pitchFamily="34" charset="0"/>
                <a:ea typeface="Calibri" panose="020F0502020204030204" pitchFamily="34" charset="0"/>
                <a:cs typeface="Shruti"/>
              </a:rPr>
              <a:t>.</a:t>
            </a:r>
            <a:endParaRPr lang="es-EC" sz="1400" dirty="0">
              <a:effectLst/>
              <a:latin typeface="Calibri" panose="020F0502020204030204" pitchFamily="34" charset="0"/>
              <a:ea typeface="Calibri" panose="020F0502020204030204" pitchFamily="34" charset="0"/>
              <a:cs typeface="Shruti"/>
            </a:endParaRPr>
          </a:p>
          <a:p>
            <a:endParaRPr lang="es-EC"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3</a:t>
            </a:fld>
            <a:endParaRPr lang="es-EC"/>
          </a:p>
        </p:txBody>
      </p:sp>
    </p:spTree>
    <p:extLst>
      <p:ext uri="{BB962C8B-B14F-4D97-AF65-F5344CB8AC3E}">
        <p14:creationId xmlns:p14="http://schemas.microsoft.com/office/powerpoint/2010/main" val="2587092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a:effectLst/>
                <a:latin typeface="Calibri" panose="020F0502020204030204" pitchFamily="34" charset="0"/>
                <a:ea typeface="Calibri" panose="020F0502020204030204" pitchFamily="34" charset="0"/>
                <a:cs typeface="Shruti"/>
              </a:rPr>
              <a:t>Las informaciones sobre la situación de las trabajadoras remuneradas en el contexto de pandemia del coronavirus han sido recogidas de testimonios de las lideresas de los Sindicatos de Trabajadoras Remuneradas del Hogar de varios países de la región y de cobertura del Programa IGS</a:t>
            </a:r>
            <a:r>
              <a:rPr lang="es-ES" sz="1400" dirty="0">
                <a:effectLst/>
                <a:latin typeface="Calibri" panose="020F0502020204030204" pitchFamily="34" charset="0"/>
                <a:ea typeface="Calibri" panose="020F0502020204030204" pitchFamily="34" charset="0"/>
                <a:cs typeface="Shruti"/>
              </a:rPr>
              <a:t>.</a:t>
            </a:r>
            <a:endParaRPr lang="es-EC" sz="1400" dirty="0">
              <a:effectLst/>
              <a:latin typeface="Calibri" panose="020F0502020204030204" pitchFamily="34" charset="0"/>
              <a:ea typeface="Calibri" panose="020F0502020204030204" pitchFamily="34" charset="0"/>
              <a:cs typeface="Shruti"/>
            </a:endParaRPr>
          </a:p>
          <a:p>
            <a:endParaRPr lang="es-EC"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4</a:t>
            </a:fld>
            <a:endParaRPr lang="es-EC"/>
          </a:p>
        </p:txBody>
      </p:sp>
    </p:spTree>
    <p:extLst>
      <p:ext uri="{BB962C8B-B14F-4D97-AF65-F5344CB8AC3E}">
        <p14:creationId xmlns:p14="http://schemas.microsoft.com/office/powerpoint/2010/main" val="468196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a:effectLst/>
                <a:latin typeface="Calibri" panose="020F0502020204030204" pitchFamily="34" charset="0"/>
                <a:ea typeface="Calibri" panose="020F0502020204030204" pitchFamily="34" charset="0"/>
                <a:cs typeface="Shruti"/>
              </a:rPr>
              <a:t>Las informaciones sobre la situación de las trabajadoras remuneradas en el contexto de pandemia del coronavirus han sido recogidas de testimonios de las lideresas de los Sindicatos de Trabajadoras Remuneradas del Hogar de varios países de la región y de cobertura del Programa IGS</a:t>
            </a:r>
            <a:r>
              <a:rPr lang="es-ES" sz="1400" dirty="0">
                <a:effectLst/>
                <a:latin typeface="Calibri" panose="020F0502020204030204" pitchFamily="34" charset="0"/>
                <a:ea typeface="Calibri" panose="020F0502020204030204" pitchFamily="34" charset="0"/>
                <a:cs typeface="Shruti"/>
              </a:rPr>
              <a:t>.</a:t>
            </a:r>
            <a:endParaRPr lang="es-EC" sz="1400" dirty="0">
              <a:effectLst/>
              <a:latin typeface="Calibri" panose="020F0502020204030204" pitchFamily="34" charset="0"/>
              <a:ea typeface="Calibri" panose="020F0502020204030204" pitchFamily="34" charset="0"/>
              <a:cs typeface="Shruti"/>
            </a:endParaRPr>
          </a:p>
          <a:p>
            <a:endParaRPr lang="es-EC"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5</a:t>
            </a:fld>
            <a:endParaRPr lang="es-EC"/>
          </a:p>
        </p:txBody>
      </p:sp>
    </p:spTree>
    <p:extLst>
      <p:ext uri="{BB962C8B-B14F-4D97-AF65-F5344CB8AC3E}">
        <p14:creationId xmlns:p14="http://schemas.microsoft.com/office/powerpoint/2010/main" val="1476731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6</a:t>
            </a:fld>
            <a:endParaRPr lang="es-EC"/>
          </a:p>
        </p:txBody>
      </p:sp>
    </p:spTree>
    <p:extLst>
      <p:ext uri="{BB962C8B-B14F-4D97-AF65-F5344CB8AC3E}">
        <p14:creationId xmlns:p14="http://schemas.microsoft.com/office/powerpoint/2010/main" val="620993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7</a:t>
            </a:fld>
            <a:endParaRPr lang="es-EC"/>
          </a:p>
        </p:txBody>
      </p:sp>
    </p:spTree>
    <p:extLst>
      <p:ext uri="{BB962C8B-B14F-4D97-AF65-F5344CB8AC3E}">
        <p14:creationId xmlns:p14="http://schemas.microsoft.com/office/powerpoint/2010/main" val="3359939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659BF84B-674D-4D71-AEA8-26E0EC7391DD}" type="slidenum">
              <a:rPr lang="es-EC" smtClean="0"/>
              <a:t>8</a:t>
            </a:fld>
            <a:endParaRPr lang="es-EC"/>
          </a:p>
        </p:txBody>
      </p:sp>
    </p:spTree>
    <p:extLst>
      <p:ext uri="{BB962C8B-B14F-4D97-AF65-F5344CB8AC3E}">
        <p14:creationId xmlns:p14="http://schemas.microsoft.com/office/powerpoint/2010/main" val="2161205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EC"/>
          </a:p>
        </p:txBody>
      </p:sp>
      <p:sp>
        <p:nvSpPr>
          <p:cNvPr id="4" name="Marcador de fecha 3"/>
          <p:cNvSpPr>
            <a:spLocks noGrp="1"/>
          </p:cNvSpPr>
          <p:nvPr>
            <p:ph type="dt" sz="half" idx="10"/>
          </p:nvPr>
        </p:nvSpPr>
        <p:spPr/>
        <p:txBody>
          <a:bodyPr/>
          <a:lstStyle/>
          <a:p>
            <a:fld id="{3F9A6E06-663A-46D1-831B-268D15C38180}" type="datetimeFigureOut">
              <a:rPr lang="es-EC" smtClean="0"/>
              <a:t>5/4/20</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3129198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3F9A6E06-663A-46D1-831B-268D15C38180}" type="datetimeFigureOut">
              <a:rPr lang="es-EC" smtClean="0"/>
              <a:t>5/4/20</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38009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3F9A6E06-663A-46D1-831B-268D15C38180}" type="datetimeFigureOut">
              <a:rPr lang="es-EC" smtClean="0"/>
              <a:t>5/4/20</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366972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3F9A6E06-663A-46D1-831B-268D15C38180}" type="datetimeFigureOut">
              <a:rPr lang="es-EC" smtClean="0"/>
              <a:t>5/4/20</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3564682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3F9A6E06-663A-46D1-831B-268D15C38180}" type="datetimeFigureOut">
              <a:rPr lang="es-EC" smtClean="0"/>
              <a:t>5/4/20</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4238963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p:cNvSpPr>
            <a:spLocks noGrp="1"/>
          </p:cNvSpPr>
          <p:nvPr>
            <p:ph type="dt" sz="half" idx="10"/>
          </p:nvPr>
        </p:nvSpPr>
        <p:spPr/>
        <p:txBody>
          <a:bodyPr/>
          <a:lstStyle/>
          <a:p>
            <a:fld id="{3F9A6E06-663A-46D1-831B-268D15C38180}" type="datetimeFigureOut">
              <a:rPr lang="es-EC" smtClean="0"/>
              <a:t>5/4/20</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4240038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p:cNvSpPr>
            <a:spLocks noGrp="1"/>
          </p:cNvSpPr>
          <p:nvPr>
            <p:ph type="dt" sz="half" idx="10"/>
          </p:nvPr>
        </p:nvSpPr>
        <p:spPr/>
        <p:txBody>
          <a:bodyPr/>
          <a:lstStyle/>
          <a:p>
            <a:fld id="{3F9A6E06-663A-46D1-831B-268D15C38180}" type="datetimeFigureOut">
              <a:rPr lang="es-EC" smtClean="0"/>
              <a:t>5/4/20</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2004919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fecha 2"/>
          <p:cNvSpPr>
            <a:spLocks noGrp="1"/>
          </p:cNvSpPr>
          <p:nvPr>
            <p:ph type="dt" sz="half" idx="10"/>
          </p:nvPr>
        </p:nvSpPr>
        <p:spPr/>
        <p:txBody>
          <a:bodyPr/>
          <a:lstStyle/>
          <a:p>
            <a:fld id="{3F9A6E06-663A-46D1-831B-268D15C38180}" type="datetimeFigureOut">
              <a:rPr lang="es-EC" smtClean="0"/>
              <a:t>5/4/20</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4214682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F9A6E06-663A-46D1-831B-268D15C38180}" type="datetimeFigureOut">
              <a:rPr lang="es-EC" smtClean="0"/>
              <a:t>5/4/20</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207011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F9A6E06-663A-46D1-831B-268D15C38180}" type="datetimeFigureOut">
              <a:rPr lang="es-EC" smtClean="0"/>
              <a:t>5/4/20</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2526851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F9A6E06-663A-46D1-831B-268D15C38180}" type="datetimeFigureOut">
              <a:rPr lang="es-EC" smtClean="0"/>
              <a:t>5/4/20</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42EEE5C5-E20E-45E9-AAA3-77941A921B65}" type="slidenum">
              <a:rPr lang="es-EC" smtClean="0"/>
              <a:t>‹Nº›</a:t>
            </a:fld>
            <a:endParaRPr lang="es-EC"/>
          </a:p>
        </p:txBody>
      </p:sp>
    </p:spTree>
    <p:extLst>
      <p:ext uri="{BB962C8B-B14F-4D97-AF65-F5344CB8AC3E}">
        <p14:creationId xmlns:p14="http://schemas.microsoft.com/office/powerpoint/2010/main" val="413267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A6E06-663A-46D1-831B-268D15C38180}" type="datetimeFigureOut">
              <a:rPr lang="es-EC" smtClean="0"/>
              <a:t>5/4/20</a:t>
            </a:fld>
            <a:endParaRPr lang="es-EC"/>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EE5C5-E20E-45E9-AAA3-77941A921B65}" type="slidenum">
              <a:rPr lang="es-EC" smtClean="0"/>
              <a:t>‹Nº›</a:t>
            </a:fld>
            <a:endParaRPr lang="es-EC"/>
          </a:p>
        </p:txBody>
      </p:sp>
    </p:spTree>
    <p:extLst>
      <p:ext uri="{BB962C8B-B14F-4D97-AF65-F5344CB8AC3E}">
        <p14:creationId xmlns:p14="http://schemas.microsoft.com/office/powerpoint/2010/main" val="3111998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2.xml"/><Relationship Id="rId7"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notesSlide" Target="../notesSlides/notesSlide1.xml"/><Relationship Id="rId4" Type="http://schemas.openxmlformats.org/officeDocument/2006/relationships/slideLayout" Target="../slideLayouts/slideLayout1.xm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718682" y="3399937"/>
            <a:ext cx="5188476" cy="3114444"/>
          </a:xfrm>
          <a:prstGeom prst="rect">
            <a:avLst/>
          </a:prstGeom>
          <a:ln w="381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graphicFrame>
        <p:nvGraphicFramePr>
          <p:cNvPr id="7" name="Object 6" hidden="1">
            <a:extLst>
              <a:ext uri="{FF2B5EF4-FFF2-40B4-BE49-F238E27FC236}">
                <a16:creationId xmlns:a16="http://schemas.microsoft.com/office/drawing/2014/main" id="{CF0FAB50-9CE1-451E-8722-E71FA9C5197D}"/>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8" name="think-cell Slide" r:id="rId7" imgW="503" imgH="503" progId="TCLayout.ActiveDocument.1">
                  <p:embed/>
                </p:oleObj>
              </mc:Choice>
              <mc:Fallback>
                <p:oleObj name="think-cell Slide" r:id="rId7" imgW="503" imgH="503" progId="TCLayout.ActiveDocument.1">
                  <p:embed/>
                  <p:pic>
                    <p:nvPicPr>
                      <p:cNvPr id="7" name="Object 6" hidden="1">
                        <a:extLst>
                          <a:ext uri="{FF2B5EF4-FFF2-40B4-BE49-F238E27FC236}">
                            <a16:creationId xmlns:a16="http://schemas.microsoft.com/office/drawing/2014/main" id="{CF0FAB50-9CE1-451E-8722-E71FA9C5197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17C2AFC-C879-4DCA-88DD-4D4A0895C824}"/>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s-ES" sz="6000" dirty="0">
              <a:latin typeface="Fira Sans ExtraLight" panose="020B0403050000020004"/>
              <a:ea typeface="+mj-ea"/>
              <a:cs typeface="+mj-cs"/>
              <a:sym typeface="Fira Sans ExtraLight" panose="020B0403050000020004"/>
            </a:endParaRPr>
          </a:p>
        </p:txBody>
      </p:sp>
      <p:sp>
        <p:nvSpPr>
          <p:cNvPr id="2" name="Title 1">
            <a:extLst>
              <a:ext uri="{FF2B5EF4-FFF2-40B4-BE49-F238E27FC236}">
                <a16:creationId xmlns:a16="http://schemas.microsoft.com/office/drawing/2014/main" id="{ED4BBA52-D559-4444-937A-4445651CBF1A}"/>
              </a:ext>
            </a:extLst>
          </p:cNvPr>
          <p:cNvSpPr>
            <a:spLocks noGrp="1"/>
          </p:cNvSpPr>
          <p:nvPr>
            <p:ph type="ctrTitle"/>
          </p:nvPr>
        </p:nvSpPr>
        <p:spPr>
          <a:xfrm>
            <a:off x="3433373" y="1201364"/>
            <a:ext cx="8646795" cy="2114321"/>
          </a:xfrm>
        </p:spPr>
        <p:txBody>
          <a:bodyPr>
            <a:normAutofit/>
          </a:bodyPr>
          <a:lstStyle/>
          <a:p>
            <a:r>
              <a:rPr lang="en-US" sz="4200" b="1" dirty="0">
                <a:solidFill>
                  <a:srgbClr val="7030A0"/>
                </a:solidFill>
                <a:latin typeface="Fira Sans" panose="020B0503050000020004" pitchFamily="34" charset="0"/>
              </a:rPr>
              <a:t>ESTADO DE SITUACIÓN DE LAS TRH EN ECUADOR</a:t>
            </a:r>
            <a:br>
              <a:rPr lang="en-US" sz="4200" b="1" dirty="0">
                <a:solidFill>
                  <a:srgbClr val="7030A0"/>
                </a:solidFill>
                <a:latin typeface="Fira Sans" panose="020B0503050000020004" pitchFamily="34" charset="0"/>
              </a:rPr>
            </a:br>
            <a:r>
              <a:rPr lang="en-US" sz="4000" b="1" dirty="0">
                <a:solidFill>
                  <a:srgbClr val="7030A0"/>
                </a:solidFill>
                <a:latin typeface="Fira Sans" panose="020B0503050000020004" pitchFamily="34" charset="0"/>
              </a:rPr>
              <a:t>PANDEMIA CORONAVIRUS</a:t>
            </a:r>
          </a:p>
        </p:txBody>
      </p:sp>
      <p:pic>
        <p:nvPicPr>
          <p:cNvPr id="5" name="Content Placeholder 9" descr="A picture containing clipart&#10;&#10;Description generated with very high confidence">
            <a:extLst>
              <a:ext uri="{FF2B5EF4-FFF2-40B4-BE49-F238E27FC236}">
                <a16:creationId xmlns:a16="http://schemas.microsoft.com/office/drawing/2014/main" id="{91E9BD3E-E771-4D03-B4DA-689D5998B31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186823" y="5584110"/>
            <a:ext cx="715299" cy="894124"/>
          </a:xfrm>
          <a:prstGeom prst="rect">
            <a:avLst/>
          </a:prstGeom>
        </p:spPr>
      </p:pic>
      <p:sp>
        <p:nvSpPr>
          <p:cNvPr id="6" name="Rectangle 5">
            <a:extLst>
              <a:ext uri="{FF2B5EF4-FFF2-40B4-BE49-F238E27FC236}">
                <a16:creationId xmlns:a16="http://schemas.microsoft.com/office/drawing/2014/main" id="{EE9727D7-B7AB-4B14-842B-14EC6E452566}"/>
              </a:ext>
            </a:extLst>
          </p:cNvPr>
          <p:cNvSpPr/>
          <p:nvPr/>
        </p:nvSpPr>
        <p:spPr>
          <a:xfrm flipV="1">
            <a:off x="6899827" y="3399937"/>
            <a:ext cx="5180341" cy="151107"/>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5595E96B-6DD3-4363-8E18-0B234D2331F6}"/>
              </a:ext>
            </a:extLst>
          </p:cNvPr>
          <p:cNvSpPr/>
          <p:nvPr/>
        </p:nvSpPr>
        <p:spPr>
          <a:xfrm rot="704993">
            <a:off x="-879552" y="-1460744"/>
            <a:ext cx="4111681" cy="8968088"/>
          </a:xfrm>
          <a:prstGeom prst="roundRect">
            <a:avLst/>
          </a:prstGeom>
          <a:solidFill>
            <a:srgbClr val="E4761E">
              <a:alpha val="8902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66F76B4B-8148-4D2E-BEFC-D0D7D71AADBF}"/>
              </a:ext>
            </a:extLst>
          </p:cNvPr>
          <p:cNvSpPr/>
          <p:nvPr/>
        </p:nvSpPr>
        <p:spPr>
          <a:xfrm rot="20271023">
            <a:off x="-1387028" y="-359005"/>
            <a:ext cx="4481877" cy="9334170"/>
          </a:xfrm>
          <a:prstGeom prst="roundRect">
            <a:avLst/>
          </a:prstGeom>
          <a:solidFill>
            <a:srgbClr val="E4761E">
              <a:alpha val="63922"/>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168F7691-6CD8-4A57-B752-42D4487AD55F}"/>
              </a:ext>
            </a:extLst>
          </p:cNvPr>
          <p:cNvSpPr txBox="1"/>
          <p:nvPr/>
        </p:nvSpPr>
        <p:spPr>
          <a:xfrm>
            <a:off x="7260879" y="3639493"/>
            <a:ext cx="4463359" cy="461665"/>
          </a:xfrm>
          <a:prstGeom prst="rect">
            <a:avLst/>
          </a:prstGeom>
          <a:noFill/>
        </p:spPr>
        <p:txBody>
          <a:bodyPr wrap="square" rtlCol="0">
            <a:spAutoFit/>
          </a:bodyPr>
          <a:lstStyle/>
          <a:p>
            <a:pPr algn="r"/>
            <a:r>
              <a:rPr lang="en-US" sz="2400" b="1" dirty="0">
                <a:solidFill>
                  <a:schemeClr val="accent2"/>
                </a:solidFill>
              </a:rPr>
              <a:t>CARE ECUADOR </a:t>
            </a:r>
          </a:p>
        </p:txBody>
      </p:sp>
    </p:spTree>
    <p:extLst>
      <p:ext uri="{BB962C8B-B14F-4D97-AF65-F5344CB8AC3E}">
        <p14:creationId xmlns:p14="http://schemas.microsoft.com/office/powerpoint/2010/main" val="48347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16630" y="52738"/>
            <a:ext cx="9775370" cy="6805262"/>
          </a:xfrm>
          <a:prstGeom prst="rect">
            <a:avLst/>
          </a:prstGeom>
          <a:ln w="38100">
            <a:noFill/>
          </a:ln>
          <a:effectLst/>
          <a:scene3d>
            <a:camera prst="orthographicFront">
              <a:rot lat="0" lon="0" rev="0"/>
            </a:camera>
            <a:lightRig rig="chilly" dir="t">
              <a:rot lat="0" lon="0" rev="18480000"/>
            </a:lightRig>
          </a:scene3d>
          <a:sp3d prstMaterial="clear">
            <a:bevelT h="63500"/>
          </a:sp3d>
        </p:spPr>
      </p:pic>
      <p:pic>
        <p:nvPicPr>
          <p:cNvPr id="4" name="Content Placeholder 9" descr="A picture containing clipart&#10;&#10;Description generated with very high confidence">
            <a:extLst>
              <a:ext uri="{FF2B5EF4-FFF2-40B4-BE49-F238E27FC236}">
                <a16:creationId xmlns:a16="http://schemas.microsoft.com/office/drawing/2014/main" id="{51E76E63-4CDC-4365-A6C1-67E2701E8F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99447" y="5819707"/>
            <a:ext cx="715299" cy="894124"/>
          </a:xfrm>
          <a:prstGeom prst="rect">
            <a:avLst/>
          </a:prstGeom>
        </p:spPr>
      </p:pic>
      <p:sp>
        <p:nvSpPr>
          <p:cNvPr id="6" name="Rectangle 5">
            <a:extLst>
              <a:ext uri="{FF2B5EF4-FFF2-40B4-BE49-F238E27FC236}">
                <a16:creationId xmlns:a16="http://schemas.microsoft.com/office/drawing/2014/main" id="{7E3509D2-15DE-48A5-A939-6A7B4E824302}"/>
              </a:ext>
            </a:extLst>
          </p:cNvPr>
          <p:cNvSpPr/>
          <p:nvPr/>
        </p:nvSpPr>
        <p:spPr>
          <a:xfrm rot="5400000">
            <a:off x="-2220685" y="2299345"/>
            <a:ext cx="6857999" cy="2416629"/>
          </a:xfrm>
          <a:prstGeom prst="rect">
            <a:avLst/>
          </a:prstGeom>
          <a:solidFill>
            <a:srgbClr val="E47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EB37D86-7458-4407-8BE9-57029351AD1A}"/>
              </a:ext>
            </a:extLst>
          </p:cNvPr>
          <p:cNvSpPr txBox="1"/>
          <p:nvPr/>
        </p:nvSpPr>
        <p:spPr>
          <a:xfrm>
            <a:off x="-36837" y="5748896"/>
            <a:ext cx="3211336" cy="769441"/>
          </a:xfrm>
          <a:prstGeom prst="rect">
            <a:avLst/>
          </a:prstGeom>
          <a:noFill/>
        </p:spPr>
        <p:txBody>
          <a:bodyPr wrap="square" rtlCol="0">
            <a:spAutoFit/>
          </a:bodyPr>
          <a:lstStyle/>
          <a:p>
            <a:r>
              <a:rPr lang="en-US" sz="4400" b="1" dirty="0">
                <a:solidFill>
                  <a:schemeClr val="bg1"/>
                </a:solidFill>
                <a:latin typeface="Fira Sans" panose="020B0503050000020004" pitchFamily="34" charset="0"/>
              </a:rPr>
              <a:t>CONTEXT</a:t>
            </a:r>
            <a:r>
              <a:rPr lang="en-US" sz="4400" b="1" dirty="0">
                <a:solidFill>
                  <a:schemeClr val="accent2">
                    <a:lumMod val="75000"/>
                  </a:schemeClr>
                </a:solidFill>
                <a:latin typeface="Fira Sans" panose="020B0503050000020004" pitchFamily="34" charset="0"/>
              </a:rPr>
              <a:t>O</a:t>
            </a:r>
          </a:p>
        </p:txBody>
      </p:sp>
      <p:sp>
        <p:nvSpPr>
          <p:cNvPr id="8" name="Rectangle 7">
            <a:extLst>
              <a:ext uri="{FF2B5EF4-FFF2-40B4-BE49-F238E27FC236}">
                <a16:creationId xmlns:a16="http://schemas.microsoft.com/office/drawing/2014/main" id="{B656E099-66F3-43F3-8B0E-0CB5713A0E07}"/>
              </a:ext>
            </a:extLst>
          </p:cNvPr>
          <p:cNvSpPr/>
          <p:nvPr/>
        </p:nvSpPr>
        <p:spPr>
          <a:xfrm>
            <a:off x="400412" y="6544259"/>
            <a:ext cx="5219197" cy="130303"/>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Rectángulo 4"/>
          <p:cNvSpPr/>
          <p:nvPr/>
        </p:nvSpPr>
        <p:spPr>
          <a:xfrm>
            <a:off x="3745229" y="562100"/>
            <a:ext cx="8148607" cy="2292627"/>
          </a:xfrm>
          <a:prstGeom prst="rect">
            <a:avLst/>
          </a:prstGeom>
          <a:noFill/>
          <a:ln w="28575">
            <a:solidFill>
              <a:schemeClr val="accent6">
                <a:lumMod val="75000"/>
              </a:schemeClr>
            </a:solidFill>
            <a:prstDash val="sysDot"/>
          </a:ln>
        </p:spPr>
        <p:txBody>
          <a:bodyPr wrap="square">
            <a:spAutoFit/>
          </a:bodyPr>
          <a:lstStyle/>
          <a:p>
            <a:pPr marL="285750" indent="-285750">
              <a:buFont typeface="Arial" panose="020B0604020202020204" pitchFamily="34" charset="0"/>
              <a:buChar char="•"/>
            </a:pPr>
            <a:r>
              <a:rPr lang="es-ES" dirty="0">
                <a:solidFill>
                  <a:schemeClr val="accent2">
                    <a:lumMod val="75000"/>
                  </a:schemeClr>
                </a:solidFill>
                <a:latin typeface="+mj-lt"/>
                <a:ea typeface="Calibri" panose="020F0502020204030204" pitchFamily="34" charset="0"/>
                <a:cs typeface="Calibri" panose="020F0502020204030204" pitchFamily="34" charset="0"/>
              </a:rPr>
              <a:t>Existen 19 millones de trabajadoras que desempeñan sus actividades remuneradas en hogares privados — representan alrededor del 7% de la ocupación urbana regional (OIT, 2012).</a:t>
            </a:r>
          </a:p>
          <a:p>
            <a:pPr marL="285750" indent="-285750">
              <a:buFont typeface="Arial" panose="020B0604020202020204" pitchFamily="34" charset="0"/>
              <a:buChar char="•"/>
            </a:pPr>
            <a:r>
              <a:rPr lang="es-ES" dirty="0">
                <a:solidFill>
                  <a:schemeClr val="accent2">
                    <a:lumMod val="75000"/>
                  </a:schemeClr>
                </a:solidFill>
                <a:latin typeface="+mj-lt"/>
                <a:ea typeface="Calibri" panose="020F0502020204030204" pitchFamily="34" charset="0"/>
                <a:cs typeface="Calibri" panose="020F0502020204030204" pitchFamily="34" charset="0"/>
              </a:rPr>
              <a:t> Según la OIT, en AL se encuentra el 37% del trabajo doméstico en el mundo y es un fenómeno eminentemente femenino y urbano.</a:t>
            </a:r>
          </a:p>
          <a:p>
            <a:pPr marL="285750" indent="-285750">
              <a:buFont typeface="Arial" panose="020B0604020202020204" pitchFamily="34" charset="0"/>
              <a:buChar char="•"/>
            </a:pPr>
            <a:r>
              <a:rPr lang="es-ES" dirty="0">
                <a:solidFill>
                  <a:schemeClr val="accent2">
                    <a:lumMod val="75000"/>
                  </a:schemeClr>
                </a:solidFill>
                <a:latin typeface="+mj-lt"/>
                <a:ea typeface="Calibri" panose="020F0502020204030204" pitchFamily="34" charset="0"/>
                <a:cs typeface="Calibri" panose="020F0502020204030204" pitchFamily="34" charset="0"/>
              </a:rPr>
              <a:t> Las mujeres constituyen alrededor de 95% de su fuerza laboral doméstica. </a:t>
            </a:r>
          </a:p>
          <a:p>
            <a:pPr marL="285750" indent="-285750">
              <a:buFont typeface="Arial" panose="020B0604020202020204" pitchFamily="34" charset="0"/>
              <a:buChar char="•"/>
            </a:pPr>
            <a:r>
              <a:rPr lang="es-ES" dirty="0">
                <a:solidFill>
                  <a:schemeClr val="accent2">
                    <a:lumMod val="75000"/>
                  </a:schemeClr>
                </a:solidFill>
                <a:latin typeface="+mj-lt"/>
                <a:ea typeface="Calibri" panose="020F0502020204030204" pitchFamily="34" charset="0"/>
                <a:cs typeface="Calibri" panose="020F0502020204030204" pitchFamily="34" charset="0"/>
              </a:rPr>
              <a:t>El 15,3% de ellas se desempeña como trabajadora doméstica remunerada. </a:t>
            </a:r>
            <a:endParaRPr lang="es-EC" dirty="0">
              <a:solidFill>
                <a:schemeClr val="accent2">
                  <a:lumMod val="75000"/>
                </a:schemeClr>
              </a:solidFill>
              <a:latin typeface="+mj-lt"/>
              <a:ea typeface="Calibri" panose="020F0502020204030204" pitchFamily="34" charset="0"/>
              <a:cs typeface="Calibri" panose="020F0502020204030204" pitchFamily="34" charset="0"/>
            </a:endParaRPr>
          </a:p>
          <a:p>
            <a:endParaRPr lang="es-ES" dirty="0">
              <a:latin typeface="Calibri Light" panose="020F0302020204030204" pitchFamily="34" charset="0"/>
              <a:ea typeface="Calibri" panose="020F0502020204030204" pitchFamily="34" charset="0"/>
              <a:cs typeface="Calibri" panose="020F0502020204030204" pitchFamily="34" charset="0"/>
            </a:endParaRPr>
          </a:p>
        </p:txBody>
      </p:sp>
      <p:sp>
        <p:nvSpPr>
          <p:cNvPr id="18" name="Rectángulo 17"/>
          <p:cNvSpPr/>
          <p:nvPr/>
        </p:nvSpPr>
        <p:spPr>
          <a:xfrm>
            <a:off x="3843320" y="4213945"/>
            <a:ext cx="8050516" cy="1754326"/>
          </a:xfrm>
          <a:prstGeom prst="rect">
            <a:avLst/>
          </a:prstGeom>
          <a:noFill/>
          <a:ln w="28575">
            <a:solidFill>
              <a:schemeClr val="accent6">
                <a:lumMod val="75000"/>
              </a:schemeClr>
            </a:solidFill>
            <a:prstDash val="sysDot"/>
          </a:ln>
        </p:spPr>
        <p:txBody>
          <a:bodyPr wrap="square">
            <a:spAutoFit/>
          </a:bodyPr>
          <a:lstStyle/>
          <a:p>
            <a:pPr marL="285750" indent="-285750">
              <a:buFont typeface="Arial" panose="020B0604020202020204" pitchFamily="34" charset="0"/>
              <a:buChar char="•"/>
            </a:pPr>
            <a:r>
              <a:rPr lang="es-ES_tradnl" dirty="0">
                <a:solidFill>
                  <a:srgbClr val="7030A0"/>
                </a:solidFill>
                <a:latin typeface="+mj-lt"/>
                <a:ea typeface="Calibri" panose="020F0502020204030204" pitchFamily="34" charset="0"/>
                <a:cs typeface="Calibri" panose="020F0502020204030204" pitchFamily="34" charset="0"/>
              </a:rPr>
              <a:t>De acuerdo con la OIT (2014), las TRH corresponden al 9,6%.</a:t>
            </a:r>
          </a:p>
          <a:p>
            <a:pPr marL="285750" indent="-285750">
              <a:buFont typeface="Arial" panose="020B0604020202020204" pitchFamily="34" charset="0"/>
              <a:buChar char="•"/>
            </a:pPr>
            <a:r>
              <a:rPr lang="es-EC" dirty="0">
                <a:solidFill>
                  <a:srgbClr val="7030A0"/>
                </a:solidFill>
                <a:latin typeface="+mj-lt"/>
                <a:ea typeface="Calibri" panose="020F0502020204030204" pitchFamily="34" charset="0"/>
                <a:cs typeface="Calibri" panose="020F0502020204030204" pitchFamily="34" charset="0"/>
              </a:rPr>
              <a:t>Según el Censo 2010 en el Ecuador existen, 222.495 personas realizan trabajo remunerado del hogar. </a:t>
            </a:r>
          </a:p>
          <a:p>
            <a:pPr marL="285750" indent="-285750">
              <a:buFont typeface="Arial" panose="020B0604020202020204" pitchFamily="34" charset="0"/>
              <a:buChar char="•"/>
            </a:pPr>
            <a:r>
              <a:rPr lang="es-EC" dirty="0">
                <a:solidFill>
                  <a:srgbClr val="7030A0"/>
                </a:solidFill>
                <a:latin typeface="+mj-lt"/>
                <a:ea typeface="Calibri" panose="020F0502020204030204" pitchFamily="34" charset="0"/>
                <a:cs typeface="Calibri" panose="020F0502020204030204" pitchFamily="34" charset="0"/>
              </a:rPr>
              <a:t>Según el Ministerio de Trabajo a marzo de 2020, hay 62,447 TRH tienen contrato registrado ante el Ministerio de Trabajo. Lo que infiere que solo el 28% goza de beneficios sociales.</a:t>
            </a:r>
          </a:p>
        </p:txBody>
      </p:sp>
      <p:sp>
        <p:nvSpPr>
          <p:cNvPr id="19" name="CuadroTexto 18"/>
          <p:cNvSpPr txBox="1"/>
          <p:nvPr/>
        </p:nvSpPr>
        <p:spPr>
          <a:xfrm>
            <a:off x="9177913" y="78659"/>
            <a:ext cx="2715923" cy="584775"/>
          </a:xfrm>
          <a:prstGeom prst="rect">
            <a:avLst/>
          </a:prstGeom>
          <a:solidFill>
            <a:srgbClr val="7030A0"/>
          </a:solidFill>
        </p:spPr>
        <p:txBody>
          <a:bodyPr wrap="square" rtlCol="0">
            <a:spAutoFit/>
          </a:bodyPr>
          <a:lstStyle/>
          <a:p>
            <a:r>
              <a:rPr lang="es-EC" sz="3200" dirty="0">
                <a:solidFill>
                  <a:schemeClr val="bg1"/>
                </a:solidFill>
              </a:rPr>
              <a:t>América latina</a:t>
            </a:r>
          </a:p>
        </p:txBody>
      </p:sp>
      <p:sp>
        <p:nvSpPr>
          <p:cNvPr id="20" name="CuadroTexto 19"/>
          <p:cNvSpPr txBox="1"/>
          <p:nvPr/>
        </p:nvSpPr>
        <p:spPr>
          <a:xfrm>
            <a:off x="3745229" y="3707713"/>
            <a:ext cx="1968062" cy="584775"/>
          </a:xfrm>
          <a:prstGeom prst="rect">
            <a:avLst/>
          </a:prstGeom>
          <a:solidFill>
            <a:schemeClr val="accent2">
              <a:lumMod val="75000"/>
            </a:schemeClr>
          </a:solidFill>
        </p:spPr>
        <p:txBody>
          <a:bodyPr wrap="square" rtlCol="0">
            <a:spAutoFit/>
          </a:bodyPr>
          <a:lstStyle/>
          <a:p>
            <a:r>
              <a:rPr lang="es-EC" sz="3200" dirty="0">
                <a:solidFill>
                  <a:schemeClr val="bg1"/>
                </a:solidFill>
              </a:rPr>
              <a:t>Ecuador</a:t>
            </a:r>
          </a:p>
        </p:txBody>
      </p:sp>
    </p:spTree>
    <p:extLst>
      <p:ext uri="{BB962C8B-B14F-4D97-AF65-F5344CB8AC3E}">
        <p14:creationId xmlns:p14="http://schemas.microsoft.com/office/powerpoint/2010/main" val="11071871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16630" y="52738"/>
            <a:ext cx="9775370" cy="6805262"/>
          </a:xfrm>
          <a:prstGeom prst="rect">
            <a:avLst/>
          </a:prstGeom>
          <a:ln w="38100">
            <a:noFill/>
          </a:ln>
          <a:effectLst/>
          <a:scene3d>
            <a:camera prst="orthographicFront">
              <a:rot lat="0" lon="0" rev="0"/>
            </a:camera>
            <a:lightRig rig="chilly" dir="t">
              <a:rot lat="0" lon="0" rev="18480000"/>
            </a:lightRig>
          </a:scene3d>
          <a:sp3d prstMaterial="clear">
            <a:bevelT h="63500"/>
          </a:sp3d>
        </p:spPr>
      </p:pic>
      <p:pic>
        <p:nvPicPr>
          <p:cNvPr id="4" name="Content Placeholder 9" descr="A picture containing clipart&#10;&#10;Description generated with very high confidence">
            <a:extLst>
              <a:ext uri="{FF2B5EF4-FFF2-40B4-BE49-F238E27FC236}">
                <a16:creationId xmlns:a16="http://schemas.microsoft.com/office/drawing/2014/main" id="{51E76E63-4CDC-4365-A6C1-67E2701E8F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99447" y="5819707"/>
            <a:ext cx="715299" cy="894124"/>
          </a:xfrm>
          <a:prstGeom prst="rect">
            <a:avLst/>
          </a:prstGeom>
        </p:spPr>
      </p:pic>
      <p:sp>
        <p:nvSpPr>
          <p:cNvPr id="6" name="Rectangle 5">
            <a:extLst>
              <a:ext uri="{FF2B5EF4-FFF2-40B4-BE49-F238E27FC236}">
                <a16:creationId xmlns:a16="http://schemas.microsoft.com/office/drawing/2014/main" id="{7E3509D2-15DE-48A5-A939-6A7B4E824302}"/>
              </a:ext>
            </a:extLst>
          </p:cNvPr>
          <p:cNvSpPr/>
          <p:nvPr/>
        </p:nvSpPr>
        <p:spPr>
          <a:xfrm rot="5400000">
            <a:off x="-2212521" y="2291183"/>
            <a:ext cx="6857999" cy="2432957"/>
          </a:xfrm>
          <a:prstGeom prst="rect">
            <a:avLst/>
          </a:prstGeom>
          <a:solidFill>
            <a:srgbClr val="E47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656E099-66F3-43F3-8B0E-0CB5713A0E07}"/>
              </a:ext>
            </a:extLst>
          </p:cNvPr>
          <p:cNvSpPr/>
          <p:nvPr/>
        </p:nvSpPr>
        <p:spPr>
          <a:xfrm>
            <a:off x="400412" y="6544259"/>
            <a:ext cx="5219197" cy="130303"/>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 name="Rectángulo 10"/>
          <p:cNvSpPr/>
          <p:nvPr/>
        </p:nvSpPr>
        <p:spPr>
          <a:xfrm>
            <a:off x="3526771" y="1026167"/>
            <a:ext cx="8405043" cy="4678204"/>
          </a:xfrm>
          <a:prstGeom prst="rect">
            <a:avLst/>
          </a:prstGeom>
          <a:noFill/>
          <a:ln w="28575">
            <a:solidFill>
              <a:srgbClr val="7030A0"/>
            </a:solidFill>
            <a:prstDash val="sysDot"/>
          </a:ln>
        </p:spPr>
        <p:txBody>
          <a:bodyPr wrap="square">
            <a:spAutoFit/>
          </a:bodyPr>
          <a:lstStyle/>
          <a:p>
            <a:pPr marL="285750" indent="-285750">
              <a:buFont typeface="Arial" panose="020B0604020202020204" pitchFamily="34" charset="0"/>
              <a:buChar char="•"/>
            </a:pPr>
            <a:endParaRPr lang="es-ES" dirty="0">
              <a:solidFill>
                <a:schemeClr val="accent2">
                  <a:lumMod val="75000"/>
                </a:schemeClr>
              </a:solidFill>
              <a:latin typeface="+mj-lt"/>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s-EC" sz="2000" dirty="0">
                <a:solidFill>
                  <a:schemeClr val="accent2">
                    <a:lumMod val="75000"/>
                  </a:schemeClr>
                </a:solidFill>
                <a:latin typeface="+mj-lt"/>
                <a:ea typeface="Calibri" panose="020F0502020204030204" pitchFamily="34" charset="0"/>
                <a:cs typeface="Calibri" panose="020F0502020204030204" pitchFamily="34" charset="0"/>
              </a:rPr>
              <a:t>P</a:t>
            </a:r>
            <a:r>
              <a:rPr lang="es-ES_tradnl" sz="2000" dirty="0" err="1">
                <a:solidFill>
                  <a:schemeClr val="accent2">
                    <a:lumMod val="75000"/>
                  </a:schemeClr>
                </a:solidFill>
                <a:latin typeface="+mj-lt"/>
                <a:ea typeface="Calibri" panose="020F0502020204030204" pitchFamily="34" charset="0"/>
                <a:cs typeface="Calibri" panose="020F0502020204030204" pitchFamily="34" charset="0"/>
              </a:rPr>
              <a:t>orcentaje</a:t>
            </a:r>
            <a:r>
              <a:rPr lang="es-ES_tradnl" sz="2000" dirty="0">
                <a:solidFill>
                  <a:schemeClr val="accent2">
                    <a:lumMod val="75000"/>
                  </a:schemeClr>
                </a:solidFill>
                <a:latin typeface="+mj-lt"/>
                <a:ea typeface="Calibri" panose="020F0502020204030204" pitchFamily="34" charset="0"/>
                <a:cs typeface="Calibri" panose="020F0502020204030204" pitchFamily="34" charset="0"/>
              </a:rPr>
              <a:t> es aún mayor si se incluyen las trabajadoras por hora o por día, las trabajadoras no registradas, las migrantes indocumentadas y las niñas que realizan trabajo doméstico infantil. Esto se refleja en la tasa de informalidad que es del 72,2%</a:t>
            </a:r>
            <a:endParaRPr lang="es-EC" sz="2000" dirty="0">
              <a:solidFill>
                <a:schemeClr val="accent2">
                  <a:lumMod val="75000"/>
                </a:schemeClr>
              </a:solidFill>
              <a:latin typeface="+mj-lt"/>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s-ES" sz="2000" dirty="0">
              <a:solidFill>
                <a:srgbClr val="7030A0"/>
              </a:solidFill>
              <a:latin typeface="+mj-lt"/>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s-ES" sz="2000" dirty="0">
                <a:solidFill>
                  <a:srgbClr val="7030A0"/>
                </a:solidFill>
                <a:latin typeface="+mj-lt"/>
                <a:ea typeface="Calibri" panose="020F0502020204030204" pitchFamily="34" charset="0"/>
                <a:cs typeface="Calibri" panose="020F0502020204030204" pitchFamily="34" charset="0"/>
              </a:rPr>
              <a:t>En el Ecuador, el servicio doméstico es la puerta de entrada al mercado del trabajo para las mujeres más pobres, con menor nivel de educación y que viven en un entorno de mayor exclusión social</a:t>
            </a:r>
            <a:endParaRPr lang="es-EC" sz="2000" dirty="0">
              <a:solidFill>
                <a:srgbClr val="7030A0"/>
              </a:solidFill>
              <a:latin typeface="+mj-lt"/>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s-ES" sz="2000" dirty="0">
              <a:solidFill>
                <a:schemeClr val="accent2">
                  <a:lumMod val="75000"/>
                </a:schemeClr>
              </a:solidFill>
              <a:latin typeface="+mj-lt"/>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s-ES" sz="2000" dirty="0">
                <a:solidFill>
                  <a:schemeClr val="accent2">
                    <a:lumMod val="75000"/>
                  </a:schemeClr>
                </a:solidFill>
                <a:latin typeface="+mj-lt"/>
                <a:ea typeface="Calibri" panose="020F0502020204030204" pitchFamily="34" charset="0"/>
                <a:cs typeface="Calibri" panose="020F0502020204030204" pitchFamily="34" charset="0"/>
              </a:rPr>
              <a:t>A pesar del inmenso aporte que hacen las trabajadoras del hogar al cuidar de miles de familias, el salario promedio pagado en el Ecuador está solamente entre los 200 y 300 dólares al mes, menos de la mitad de lo que se necesita para cubrir el costo de la canasta familiar básica (800 dólares) y por debajo del salario mínimo (400 dólares)</a:t>
            </a:r>
            <a:endParaRPr lang="es-EC" sz="2000" dirty="0">
              <a:solidFill>
                <a:schemeClr val="accent2">
                  <a:lumMod val="75000"/>
                </a:schemeClr>
              </a:solidFill>
              <a:latin typeface="+mj-lt"/>
              <a:ea typeface="Calibri" panose="020F0502020204030204" pitchFamily="34" charset="0"/>
              <a:cs typeface="Calibri" panose="020F0502020204030204" pitchFamily="34" charset="0"/>
            </a:endParaRPr>
          </a:p>
        </p:txBody>
      </p:sp>
      <p:sp>
        <p:nvSpPr>
          <p:cNvPr id="12" name="CuadroTexto 11"/>
          <p:cNvSpPr txBox="1"/>
          <p:nvPr/>
        </p:nvSpPr>
        <p:spPr>
          <a:xfrm>
            <a:off x="9892428" y="435222"/>
            <a:ext cx="1968062" cy="584775"/>
          </a:xfrm>
          <a:prstGeom prst="rect">
            <a:avLst/>
          </a:prstGeom>
          <a:solidFill>
            <a:srgbClr val="7030A0"/>
          </a:solidFill>
        </p:spPr>
        <p:txBody>
          <a:bodyPr wrap="square" rtlCol="0">
            <a:spAutoFit/>
          </a:bodyPr>
          <a:lstStyle/>
          <a:p>
            <a:r>
              <a:rPr lang="es-EC" sz="3200" dirty="0">
                <a:solidFill>
                  <a:schemeClr val="bg1"/>
                </a:solidFill>
              </a:rPr>
              <a:t>Ecuador</a:t>
            </a:r>
          </a:p>
        </p:txBody>
      </p:sp>
      <p:sp>
        <p:nvSpPr>
          <p:cNvPr id="13" name="TextBox 6">
            <a:extLst>
              <a:ext uri="{FF2B5EF4-FFF2-40B4-BE49-F238E27FC236}">
                <a16:creationId xmlns:a16="http://schemas.microsoft.com/office/drawing/2014/main" id="{AEB37D86-7458-4407-8BE9-57029351AD1A}"/>
              </a:ext>
            </a:extLst>
          </p:cNvPr>
          <p:cNvSpPr txBox="1"/>
          <p:nvPr/>
        </p:nvSpPr>
        <p:spPr>
          <a:xfrm>
            <a:off x="-36837" y="5748896"/>
            <a:ext cx="3211336" cy="769441"/>
          </a:xfrm>
          <a:prstGeom prst="rect">
            <a:avLst/>
          </a:prstGeom>
          <a:noFill/>
        </p:spPr>
        <p:txBody>
          <a:bodyPr wrap="square" rtlCol="0">
            <a:spAutoFit/>
          </a:bodyPr>
          <a:lstStyle/>
          <a:p>
            <a:r>
              <a:rPr lang="en-US" sz="4400" b="1" dirty="0">
                <a:solidFill>
                  <a:schemeClr val="bg1"/>
                </a:solidFill>
                <a:latin typeface="Fira Sans" panose="020B0503050000020004" pitchFamily="34" charset="0"/>
              </a:rPr>
              <a:t>CONTEXT</a:t>
            </a:r>
            <a:r>
              <a:rPr lang="en-US" sz="4400" b="1" dirty="0">
                <a:solidFill>
                  <a:schemeClr val="accent2">
                    <a:lumMod val="75000"/>
                  </a:schemeClr>
                </a:solidFill>
                <a:latin typeface="Fira Sans" panose="020B0503050000020004" pitchFamily="34" charset="0"/>
              </a:rPr>
              <a:t>O</a:t>
            </a:r>
          </a:p>
        </p:txBody>
      </p:sp>
    </p:spTree>
    <p:extLst>
      <p:ext uri="{BB962C8B-B14F-4D97-AF65-F5344CB8AC3E}">
        <p14:creationId xmlns:p14="http://schemas.microsoft.com/office/powerpoint/2010/main" val="34930743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16630" y="52738"/>
            <a:ext cx="9775370" cy="6805262"/>
          </a:xfrm>
          <a:prstGeom prst="rect">
            <a:avLst/>
          </a:prstGeom>
          <a:ln w="38100">
            <a:noFill/>
          </a:ln>
          <a:effectLst/>
          <a:scene3d>
            <a:camera prst="orthographicFront">
              <a:rot lat="0" lon="0" rev="0"/>
            </a:camera>
            <a:lightRig rig="chilly" dir="t">
              <a:rot lat="0" lon="0" rev="18480000"/>
            </a:lightRig>
          </a:scene3d>
          <a:sp3d prstMaterial="clear">
            <a:bevelT h="63500"/>
          </a:sp3d>
        </p:spPr>
      </p:pic>
      <p:pic>
        <p:nvPicPr>
          <p:cNvPr id="4" name="Content Placeholder 9" descr="A picture containing clipart&#10;&#10;Description generated with very high confidence">
            <a:extLst>
              <a:ext uri="{FF2B5EF4-FFF2-40B4-BE49-F238E27FC236}">
                <a16:creationId xmlns:a16="http://schemas.microsoft.com/office/drawing/2014/main" id="{51E76E63-4CDC-4365-A6C1-67E2701E8F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99447" y="5819707"/>
            <a:ext cx="715299" cy="894124"/>
          </a:xfrm>
          <a:prstGeom prst="rect">
            <a:avLst/>
          </a:prstGeom>
        </p:spPr>
      </p:pic>
      <p:sp>
        <p:nvSpPr>
          <p:cNvPr id="7" name="TextBox 6">
            <a:extLst>
              <a:ext uri="{FF2B5EF4-FFF2-40B4-BE49-F238E27FC236}">
                <a16:creationId xmlns:a16="http://schemas.microsoft.com/office/drawing/2014/main" id="{AEB37D86-7458-4407-8BE9-57029351AD1A}"/>
              </a:ext>
            </a:extLst>
          </p:cNvPr>
          <p:cNvSpPr txBox="1"/>
          <p:nvPr/>
        </p:nvSpPr>
        <p:spPr>
          <a:xfrm>
            <a:off x="105144" y="2738218"/>
            <a:ext cx="3211336" cy="1446550"/>
          </a:xfrm>
          <a:prstGeom prst="rect">
            <a:avLst/>
          </a:prstGeom>
          <a:noFill/>
        </p:spPr>
        <p:txBody>
          <a:bodyPr wrap="square" rtlCol="0">
            <a:spAutoFit/>
          </a:bodyPr>
          <a:lstStyle/>
          <a:p>
            <a:r>
              <a:rPr lang="en-US" sz="4400" b="1" dirty="0">
                <a:solidFill>
                  <a:schemeClr val="bg1"/>
                </a:solidFill>
                <a:latin typeface="Fira Sans" panose="020B0503050000020004" pitchFamily="34" charset="0"/>
              </a:rPr>
              <a:t>CONTEXTO</a:t>
            </a:r>
          </a:p>
          <a:p>
            <a:r>
              <a:rPr lang="en-US" sz="4400" b="1" dirty="0">
                <a:solidFill>
                  <a:schemeClr val="bg1"/>
                </a:solidFill>
                <a:latin typeface="Fira Sans" panose="020B0503050000020004" pitchFamily="34" charset="0"/>
              </a:rPr>
              <a:t>COVID 19</a:t>
            </a:r>
            <a:endParaRPr lang="en-US" sz="3400" b="1" dirty="0">
              <a:solidFill>
                <a:schemeClr val="bg1"/>
              </a:solidFill>
              <a:latin typeface="Fira Sans" panose="020B0503050000020004" pitchFamily="34" charset="0"/>
            </a:endParaRPr>
          </a:p>
        </p:txBody>
      </p:sp>
      <p:sp>
        <p:nvSpPr>
          <p:cNvPr id="3" name="Rectángulo 2"/>
          <p:cNvSpPr/>
          <p:nvPr/>
        </p:nvSpPr>
        <p:spPr>
          <a:xfrm>
            <a:off x="3316480" y="1174090"/>
            <a:ext cx="7682967" cy="1277850"/>
          </a:xfrm>
          <a:prstGeom prst="rect">
            <a:avLst/>
          </a:prstGeom>
          <a:ln>
            <a:noFill/>
          </a:ln>
        </p:spPr>
        <p:txBody>
          <a:bodyPr wrap="square">
            <a:spAutoFit/>
          </a:bodyPr>
          <a:lstStyle/>
          <a:p>
            <a:pPr marL="285750" indent="-285750" algn="just">
              <a:lnSpc>
                <a:spcPct val="107000"/>
              </a:lnSpc>
              <a:spcBef>
                <a:spcPts val="600"/>
              </a:spcBef>
              <a:spcAft>
                <a:spcPts val="600"/>
              </a:spcAft>
              <a:buFont typeface="Arial" panose="020B0604020202020204" pitchFamily="34" charset="0"/>
              <a:buChar char="•"/>
            </a:pPr>
            <a:r>
              <a:rPr lang="es-ES" sz="2400" b="1" dirty="0">
                <a:solidFill>
                  <a:schemeClr val="accent2">
                    <a:lumMod val="75000"/>
                  </a:schemeClr>
                </a:solidFill>
                <a:latin typeface="Calibri Light" panose="020F0302020204030204" pitchFamily="34" charset="0"/>
                <a:ea typeface="Calibri" panose="020F0502020204030204" pitchFamily="34" charset="0"/>
                <a:cs typeface="Calibri" panose="020F0502020204030204" pitchFamily="34" charset="0"/>
              </a:rPr>
              <a:t>Este contexto de desigualdad y vulnerabilidad social se ve agravado por el surgimiento de la pandemia  del COVID19 que está afectando la vida de las TRH</a:t>
            </a:r>
            <a:endParaRPr lang="es-EC" sz="2400" b="1" dirty="0">
              <a:solidFill>
                <a:schemeClr val="accent2">
                  <a:lumMod val="75000"/>
                </a:schemeClr>
              </a:solidFill>
              <a:latin typeface="Calibri" panose="020F0502020204030204" pitchFamily="34" charset="0"/>
              <a:ea typeface="Calibri" panose="020F0502020204030204" pitchFamily="34" charset="0"/>
              <a:cs typeface="Shruti"/>
            </a:endParaRPr>
          </a:p>
        </p:txBody>
      </p:sp>
      <p:sp>
        <p:nvSpPr>
          <p:cNvPr id="9" name="Rectángulo 8"/>
          <p:cNvSpPr/>
          <p:nvPr/>
        </p:nvSpPr>
        <p:spPr>
          <a:xfrm>
            <a:off x="3174499" y="3426088"/>
            <a:ext cx="8690362" cy="1277850"/>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pPr marL="285750" indent="-285750" algn="just">
              <a:lnSpc>
                <a:spcPct val="107000"/>
              </a:lnSpc>
              <a:spcBef>
                <a:spcPts val="600"/>
              </a:spcBef>
              <a:spcAft>
                <a:spcPts val="600"/>
              </a:spcAft>
              <a:buFont typeface="Arial" panose="020B0604020202020204" pitchFamily="34" charset="0"/>
              <a:buChar char="•"/>
            </a:pPr>
            <a:r>
              <a:rPr lang="es-ES" sz="2400" b="1" dirty="0">
                <a:solidFill>
                  <a:srgbClr val="7030A0"/>
                </a:solidFill>
                <a:latin typeface="Calibri Light" panose="020F0302020204030204" pitchFamily="34" charset="0"/>
                <a:ea typeface="Calibri" panose="020F0502020204030204" pitchFamily="34" charset="0"/>
                <a:cs typeface="Calibri" panose="020F0502020204030204" pitchFamily="34" charset="0"/>
              </a:rPr>
              <a:t>Se realizó consulta a las lideres de las TRH en las 5 provincias Carchi, Imbabura, Guayas, Cañar y Quito, para conocer acerca de su situación actual de las TRH en estas provincias </a:t>
            </a:r>
            <a:endParaRPr lang="es-EC" sz="2400" b="1" dirty="0">
              <a:solidFill>
                <a:srgbClr val="7030A0"/>
              </a:solidFill>
              <a:latin typeface="Calibri" panose="020F0502020204030204" pitchFamily="34" charset="0"/>
              <a:ea typeface="Calibri" panose="020F0502020204030204" pitchFamily="34" charset="0"/>
              <a:cs typeface="Shruti"/>
            </a:endParaRPr>
          </a:p>
        </p:txBody>
      </p:sp>
      <p:sp>
        <p:nvSpPr>
          <p:cNvPr id="10" name="Rectangle 5">
            <a:extLst>
              <a:ext uri="{FF2B5EF4-FFF2-40B4-BE49-F238E27FC236}">
                <a16:creationId xmlns:a16="http://schemas.microsoft.com/office/drawing/2014/main" id="{7E3509D2-15DE-48A5-A939-6A7B4E824302}"/>
              </a:ext>
            </a:extLst>
          </p:cNvPr>
          <p:cNvSpPr/>
          <p:nvPr/>
        </p:nvSpPr>
        <p:spPr>
          <a:xfrm rot="5400000">
            <a:off x="-2178973" y="2212521"/>
            <a:ext cx="6857999" cy="2432957"/>
          </a:xfrm>
          <a:prstGeom prst="rect">
            <a:avLst/>
          </a:prstGeom>
          <a:solidFill>
            <a:srgbClr val="E47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656E099-66F3-43F3-8B0E-0CB5713A0E07}"/>
              </a:ext>
            </a:extLst>
          </p:cNvPr>
          <p:cNvSpPr/>
          <p:nvPr/>
        </p:nvSpPr>
        <p:spPr>
          <a:xfrm>
            <a:off x="400412" y="6544259"/>
            <a:ext cx="5219197" cy="130303"/>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 name="TextBox 6">
            <a:extLst>
              <a:ext uri="{FF2B5EF4-FFF2-40B4-BE49-F238E27FC236}">
                <a16:creationId xmlns:a16="http://schemas.microsoft.com/office/drawing/2014/main" id="{AEB37D86-7458-4407-8BE9-57029351AD1A}"/>
              </a:ext>
            </a:extLst>
          </p:cNvPr>
          <p:cNvSpPr txBox="1"/>
          <p:nvPr/>
        </p:nvSpPr>
        <p:spPr>
          <a:xfrm>
            <a:off x="-36837" y="5748896"/>
            <a:ext cx="2503343" cy="707886"/>
          </a:xfrm>
          <a:prstGeom prst="rect">
            <a:avLst/>
          </a:prstGeom>
          <a:noFill/>
        </p:spPr>
        <p:txBody>
          <a:bodyPr wrap="square" rtlCol="0">
            <a:spAutoFit/>
          </a:bodyPr>
          <a:lstStyle/>
          <a:p>
            <a:r>
              <a:rPr lang="en-US" sz="4000" b="1" dirty="0">
                <a:solidFill>
                  <a:schemeClr val="bg1"/>
                </a:solidFill>
                <a:latin typeface="Fira Sans" panose="020B0503050000020004" pitchFamily="34" charset="0"/>
              </a:rPr>
              <a:t>COVID 19</a:t>
            </a:r>
            <a:endParaRPr lang="en-US" sz="4000" b="1" dirty="0">
              <a:solidFill>
                <a:schemeClr val="accent2">
                  <a:lumMod val="75000"/>
                </a:schemeClr>
              </a:solidFill>
              <a:latin typeface="Fira Sans" panose="020B0503050000020004" pitchFamily="34" charset="0"/>
            </a:endParaRPr>
          </a:p>
        </p:txBody>
      </p:sp>
    </p:spTree>
    <p:extLst>
      <p:ext uri="{BB962C8B-B14F-4D97-AF65-F5344CB8AC3E}">
        <p14:creationId xmlns:p14="http://schemas.microsoft.com/office/powerpoint/2010/main" val="19689192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16630" y="26368"/>
            <a:ext cx="9775370" cy="6805262"/>
          </a:xfrm>
          <a:prstGeom prst="rect">
            <a:avLst/>
          </a:prstGeom>
          <a:ln w="38100">
            <a:noFill/>
          </a:ln>
          <a:effectLst/>
          <a:scene3d>
            <a:camera prst="orthographicFront">
              <a:rot lat="0" lon="0" rev="0"/>
            </a:camera>
            <a:lightRig rig="chilly" dir="t">
              <a:rot lat="0" lon="0" rev="18480000"/>
            </a:lightRig>
          </a:scene3d>
          <a:sp3d prstMaterial="clear">
            <a:bevelT h="63500"/>
          </a:sp3d>
        </p:spPr>
      </p:pic>
      <p:pic>
        <p:nvPicPr>
          <p:cNvPr id="4" name="Content Placeholder 9" descr="A picture containing clipart&#10;&#10;Description generated with very high confidence">
            <a:extLst>
              <a:ext uri="{FF2B5EF4-FFF2-40B4-BE49-F238E27FC236}">
                <a16:creationId xmlns:a16="http://schemas.microsoft.com/office/drawing/2014/main" id="{51E76E63-4CDC-4365-A6C1-67E2701E8F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99447" y="5819707"/>
            <a:ext cx="715299" cy="894124"/>
          </a:xfrm>
          <a:prstGeom prst="rect">
            <a:avLst/>
          </a:prstGeom>
        </p:spPr>
      </p:pic>
      <p:sp>
        <p:nvSpPr>
          <p:cNvPr id="7" name="TextBox 6">
            <a:extLst>
              <a:ext uri="{FF2B5EF4-FFF2-40B4-BE49-F238E27FC236}">
                <a16:creationId xmlns:a16="http://schemas.microsoft.com/office/drawing/2014/main" id="{AEB37D86-7458-4407-8BE9-57029351AD1A}"/>
              </a:ext>
            </a:extLst>
          </p:cNvPr>
          <p:cNvSpPr txBox="1"/>
          <p:nvPr/>
        </p:nvSpPr>
        <p:spPr>
          <a:xfrm>
            <a:off x="105144" y="2738218"/>
            <a:ext cx="3211336" cy="1446550"/>
          </a:xfrm>
          <a:prstGeom prst="rect">
            <a:avLst/>
          </a:prstGeom>
          <a:noFill/>
        </p:spPr>
        <p:txBody>
          <a:bodyPr wrap="square" rtlCol="0">
            <a:spAutoFit/>
          </a:bodyPr>
          <a:lstStyle/>
          <a:p>
            <a:r>
              <a:rPr lang="en-US" sz="4400" b="1" dirty="0">
                <a:solidFill>
                  <a:schemeClr val="bg1"/>
                </a:solidFill>
                <a:latin typeface="Fira Sans" panose="020B0503050000020004" pitchFamily="34" charset="0"/>
              </a:rPr>
              <a:t>CONTEXTO</a:t>
            </a:r>
          </a:p>
          <a:p>
            <a:r>
              <a:rPr lang="en-US" sz="4400" b="1" dirty="0">
                <a:solidFill>
                  <a:schemeClr val="bg1"/>
                </a:solidFill>
                <a:latin typeface="Fira Sans" panose="020B0503050000020004" pitchFamily="34" charset="0"/>
              </a:rPr>
              <a:t>COVID 19</a:t>
            </a:r>
            <a:endParaRPr lang="en-US" sz="3400" b="1" dirty="0">
              <a:solidFill>
                <a:schemeClr val="bg1"/>
              </a:solidFill>
              <a:latin typeface="Fira Sans" panose="020B0503050000020004" pitchFamily="34" charset="0"/>
            </a:endParaRPr>
          </a:p>
        </p:txBody>
      </p:sp>
      <p:sp>
        <p:nvSpPr>
          <p:cNvPr id="3" name="Rectángulo 2"/>
          <p:cNvSpPr/>
          <p:nvPr/>
        </p:nvSpPr>
        <p:spPr>
          <a:xfrm>
            <a:off x="3316480" y="1174090"/>
            <a:ext cx="7682967" cy="2367123"/>
          </a:xfrm>
          <a:prstGeom prst="rect">
            <a:avLst/>
          </a:prstGeom>
          <a:ln>
            <a:noFill/>
          </a:ln>
        </p:spPr>
        <p:txBody>
          <a:bodyPr wrap="square">
            <a:spAutoFit/>
          </a:bodyPr>
          <a:lstStyle/>
          <a:p>
            <a:pPr algn="ctr">
              <a:lnSpc>
                <a:spcPct val="107000"/>
              </a:lnSpc>
              <a:spcBef>
                <a:spcPts val="600"/>
              </a:spcBef>
              <a:spcAft>
                <a:spcPts val="600"/>
              </a:spcAft>
            </a:pPr>
            <a:endParaRPr lang="es-EC" sz="6000" b="1" dirty="0">
              <a:solidFill>
                <a:schemeClr val="accent2">
                  <a:lumMod val="75000"/>
                </a:schemeClr>
              </a:solidFill>
              <a:latin typeface="Calibri" panose="020F0502020204030204" pitchFamily="34" charset="0"/>
              <a:ea typeface="Calibri" panose="020F0502020204030204" pitchFamily="34" charset="0"/>
              <a:cs typeface="Shruti"/>
            </a:endParaRPr>
          </a:p>
          <a:p>
            <a:pPr algn="ctr">
              <a:lnSpc>
                <a:spcPct val="107000"/>
              </a:lnSpc>
              <a:spcBef>
                <a:spcPts val="600"/>
              </a:spcBef>
              <a:spcAft>
                <a:spcPts val="600"/>
              </a:spcAft>
            </a:pPr>
            <a:r>
              <a:rPr lang="es-EC" sz="7200" b="1" dirty="0">
                <a:solidFill>
                  <a:schemeClr val="accent2">
                    <a:lumMod val="75000"/>
                  </a:schemeClr>
                </a:solidFill>
                <a:latin typeface="Calibri" panose="020F0502020204030204" pitchFamily="34" charset="0"/>
                <a:ea typeface="Calibri" panose="020F0502020204030204" pitchFamily="34" charset="0"/>
                <a:cs typeface="Shruti"/>
              </a:rPr>
              <a:t>HALLAZGOS</a:t>
            </a:r>
          </a:p>
        </p:txBody>
      </p:sp>
      <p:sp>
        <p:nvSpPr>
          <p:cNvPr id="10" name="Rectangle 5">
            <a:extLst>
              <a:ext uri="{FF2B5EF4-FFF2-40B4-BE49-F238E27FC236}">
                <a16:creationId xmlns:a16="http://schemas.microsoft.com/office/drawing/2014/main" id="{7E3509D2-15DE-48A5-A939-6A7B4E824302}"/>
              </a:ext>
            </a:extLst>
          </p:cNvPr>
          <p:cNvSpPr/>
          <p:nvPr/>
        </p:nvSpPr>
        <p:spPr>
          <a:xfrm rot="5400000">
            <a:off x="-2178973" y="2212521"/>
            <a:ext cx="6857999" cy="2432957"/>
          </a:xfrm>
          <a:prstGeom prst="rect">
            <a:avLst/>
          </a:prstGeom>
          <a:solidFill>
            <a:srgbClr val="E47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656E099-66F3-43F3-8B0E-0CB5713A0E07}"/>
              </a:ext>
            </a:extLst>
          </p:cNvPr>
          <p:cNvSpPr/>
          <p:nvPr/>
        </p:nvSpPr>
        <p:spPr>
          <a:xfrm>
            <a:off x="400412" y="6544259"/>
            <a:ext cx="5219197" cy="130303"/>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 name="TextBox 6">
            <a:extLst>
              <a:ext uri="{FF2B5EF4-FFF2-40B4-BE49-F238E27FC236}">
                <a16:creationId xmlns:a16="http://schemas.microsoft.com/office/drawing/2014/main" id="{AEB37D86-7458-4407-8BE9-57029351AD1A}"/>
              </a:ext>
            </a:extLst>
          </p:cNvPr>
          <p:cNvSpPr txBox="1"/>
          <p:nvPr/>
        </p:nvSpPr>
        <p:spPr>
          <a:xfrm>
            <a:off x="-36837" y="5748896"/>
            <a:ext cx="2503343" cy="707886"/>
          </a:xfrm>
          <a:prstGeom prst="rect">
            <a:avLst/>
          </a:prstGeom>
          <a:noFill/>
        </p:spPr>
        <p:txBody>
          <a:bodyPr wrap="square" rtlCol="0">
            <a:spAutoFit/>
          </a:bodyPr>
          <a:lstStyle/>
          <a:p>
            <a:r>
              <a:rPr lang="en-US" sz="4000" b="1" dirty="0">
                <a:solidFill>
                  <a:schemeClr val="bg1"/>
                </a:solidFill>
                <a:latin typeface="Fira Sans" panose="020B0503050000020004" pitchFamily="34" charset="0"/>
              </a:rPr>
              <a:t>COVID 19</a:t>
            </a:r>
            <a:endParaRPr lang="en-US" sz="4000" b="1" dirty="0">
              <a:solidFill>
                <a:schemeClr val="accent2">
                  <a:lumMod val="75000"/>
                </a:schemeClr>
              </a:solidFill>
              <a:latin typeface="Fira Sans" panose="020B0503050000020004" pitchFamily="34" charset="0"/>
            </a:endParaRPr>
          </a:p>
        </p:txBody>
      </p:sp>
    </p:spTree>
    <p:extLst>
      <p:ext uri="{BB962C8B-B14F-4D97-AF65-F5344CB8AC3E}">
        <p14:creationId xmlns:p14="http://schemas.microsoft.com/office/powerpoint/2010/main" val="23841073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9" descr="A picture containing clipart&#10;&#10;Description generated with very high confidence">
            <a:extLst>
              <a:ext uri="{FF2B5EF4-FFF2-40B4-BE49-F238E27FC236}">
                <a16:creationId xmlns:a16="http://schemas.microsoft.com/office/drawing/2014/main" id="{51E76E63-4CDC-4365-A6C1-67E2701E8F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9447" y="5819707"/>
            <a:ext cx="715299" cy="894124"/>
          </a:xfrm>
          <a:prstGeom prst="rect">
            <a:avLst/>
          </a:prstGeom>
        </p:spPr>
      </p:pic>
      <p:sp>
        <p:nvSpPr>
          <p:cNvPr id="6" name="Rectangle 5">
            <a:extLst>
              <a:ext uri="{FF2B5EF4-FFF2-40B4-BE49-F238E27FC236}">
                <a16:creationId xmlns:a16="http://schemas.microsoft.com/office/drawing/2014/main" id="{7E3509D2-15DE-48A5-A939-6A7B4E824302}"/>
              </a:ext>
            </a:extLst>
          </p:cNvPr>
          <p:cNvSpPr/>
          <p:nvPr/>
        </p:nvSpPr>
        <p:spPr>
          <a:xfrm rot="5400000">
            <a:off x="-2857500" y="2713331"/>
            <a:ext cx="6857999" cy="1143000"/>
          </a:xfrm>
          <a:prstGeom prst="rect">
            <a:avLst/>
          </a:prstGeom>
          <a:solidFill>
            <a:srgbClr val="E47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656E099-66F3-43F3-8B0E-0CB5713A0E07}"/>
              </a:ext>
            </a:extLst>
          </p:cNvPr>
          <p:cNvSpPr/>
          <p:nvPr/>
        </p:nvSpPr>
        <p:spPr>
          <a:xfrm>
            <a:off x="-130628" y="6071314"/>
            <a:ext cx="4963886" cy="130303"/>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aphicFrame>
        <p:nvGraphicFramePr>
          <p:cNvPr id="7" name="Diagrama 6"/>
          <p:cNvGraphicFramePr/>
          <p:nvPr>
            <p:extLst>
              <p:ext uri="{D42A27DB-BD31-4B8C-83A1-F6EECF244321}">
                <p14:modId xmlns:p14="http://schemas.microsoft.com/office/powerpoint/2010/main" val="3185101604"/>
              </p:ext>
            </p:extLst>
          </p:nvPr>
        </p:nvGraphicFramePr>
        <p:xfrm>
          <a:off x="1845130" y="179614"/>
          <a:ext cx="9847416" cy="60220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51977F86-376B-0F4D-8B1E-CBA1FEB2A76A}"/>
              </a:ext>
            </a:extLst>
          </p:cNvPr>
          <p:cNvSpPr txBox="1"/>
          <p:nvPr/>
        </p:nvSpPr>
        <p:spPr>
          <a:xfrm>
            <a:off x="-16330" y="5461593"/>
            <a:ext cx="3500846" cy="769441"/>
          </a:xfrm>
          <a:prstGeom prst="rect">
            <a:avLst/>
          </a:prstGeom>
          <a:noFill/>
        </p:spPr>
        <p:txBody>
          <a:bodyPr wrap="square" rtlCol="0">
            <a:spAutoFit/>
          </a:bodyPr>
          <a:lstStyle/>
          <a:p>
            <a:r>
              <a:rPr lang="en-US" sz="4400" b="1" dirty="0">
                <a:solidFill>
                  <a:schemeClr val="bg1"/>
                </a:solidFill>
                <a:latin typeface="Fira Sans" panose="020B0503050000020004" pitchFamily="34" charset="0"/>
              </a:rPr>
              <a:t>HAL</a:t>
            </a:r>
            <a:r>
              <a:rPr lang="en-US" sz="4400" b="1" dirty="0">
                <a:solidFill>
                  <a:schemeClr val="accent2">
                    <a:lumMod val="75000"/>
                  </a:schemeClr>
                </a:solidFill>
                <a:latin typeface="Fira Sans" panose="020B0503050000020004" pitchFamily="34" charset="0"/>
              </a:rPr>
              <a:t>LAZGOS</a:t>
            </a:r>
            <a:r>
              <a:rPr lang="en-US" sz="4400" b="1" dirty="0">
                <a:solidFill>
                  <a:schemeClr val="bg1"/>
                </a:solidFill>
                <a:latin typeface="Fira Sans" panose="020B0503050000020004" pitchFamily="34" charset="0"/>
              </a:rPr>
              <a:t> </a:t>
            </a:r>
          </a:p>
        </p:txBody>
      </p:sp>
    </p:spTree>
    <p:extLst>
      <p:ext uri="{BB962C8B-B14F-4D97-AF65-F5344CB8AC3E}">
        <p14:creationId xmlns:p14="http://schemas.microsoft.com/office/powerpoint/2010/main" val="7400147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9" descr="A picture containing clipart&#10;&#10;Description generated with very high confidence">
            <a:extLst>
              <a:ext uri="{FF2B5EF4-FFF2-40B4-BE49-F238E27FC236}">
                <a16:creationId xmlns:a16="http://schemas.microsoft.com/office/drawing/2014/main" id="{51E76E63-4CDC-4365-A6C1-67E2701E8F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9447" y="5819707"/>
            <a:ext cx="715299" cy="894124"/>
          </a:xfrm>
          <a:prstGeom prst="rect">
            <a:avLst/>
          </a:prstGeom>
        </p:spPr>
      </p:pic>
      <p:sp>
        <p:nvSpPr>
          <p:cNvPr id="6" name="Rectangle 5">
            <a:extLst>
              <a:ext uri="{FF2B5EF4-FFF2-40B4-BE49-F238E27FC236}">
                <a16:creationId xmlns:a16="http://schemas.microsoft.com/office/drawing/2014/main" id="{7E3509D2-15DE-48A5-A939-6A7B4E824302}"/>
              </a:ext>
            </a:extLst>
          </p:cNvPr>
          <p:cNvSpPr/>
          <p:nvPr/>
        </p:nvSpPr>
        <p:spPr>
          <a:xfrm rot="5400000">
            <a:off x="-2873829" y="2729661"/>
            <a:ext cx="6857999" cy="1110343"/>
          </a:xfrm>
          <a:prstGeom prst="rect">
            <a:avLst/>
          </a:prstGeom>
          <a:solidFill>
            <a:srgbClr val="E47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656E099-66F3-43F3-8B0E-0CB5713A0E07}"/>
              </a:ext>
            </a:extLst>
          </p:cNvPr>
          <p:cNvSpPr/>
          <p:nvPr/>
        </p:nvSpPr>
        <p:spPr>
          <a:xfrm>
            <a:off x="-130628" y="6071314"/>
            <a:ext cx="4963886" cy="130303"/>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aphicFrame>
        <p:nvGraphicFramePr>
          <p:cNvPr id="7" name="Diagrama 6"/>
          <p:cNvGraphicFramePr/>
          <p:nvPr>
            <p:extLst>
              <p:ext uri="{D42A27DB-BD31-4B8C-83A1-F6EECF244321}">
                <p14:modId xmlns:p14="http://schemas.microsoft.com/office/powerpoint/2010/main" val="614834932"/>
              </p:ext>
            </p:extLst>
          </p:nvPr>
        </p:nvGraphicFramePr>
        <p:xfrm>
          <a:off x="1845130" y="179614"/>
          <a:ext cx="9847416" cy="60220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51977F86-376B-0F4D-8B1E-CBA1FEB2A76A}"/>
              </a:ext>
            </a:extLst>
          </p:cNvPr>
          <p:cNvSpPr txBox="1"/>
          <p:nvPr/>
        </p:nvSpPr>
        <p:spPr>
          <a:xfrm>
            <a:off x="-16330" y="5461593"/>
            <a:ext cx="3500846" cy="769441"/>
          </a:xfrm>
          <a:prstGeom prst="rect">
            <a:avLst/>
          </a:prstGeom>
          <a:noFill/>
        </p:spPr>
        <p:txBody>
          <a:bodyPr wrap="square" rtlCol="0">
            <a:spAutoFit/>
          </a:bodyPr>
          <a:lstStyle/>
          <a:p>
            <a:r>
              <a:rPr lang="en-US" sz="4400" b="1" dirty="0">
                <a:solidFill>
                  <a:schemeClr val="bg1"/>
                </a:solidFill>
                <a:latin typeface="Fira Sans" panose="020B0503050000020004" pitchFamily="34" charset="0"/>
              </a:rPr>
              <a:t>HAL</a:t>
            </a:r>
            <a:r>
              <a:rPr lang="en-US" sz="4400" b="1" dirty="0">
                <a:solidFill>
                  <a:schemeClr val="accent2">
                    <a:lumMod val="75000"/>
                  </a:schemeClr>
                </a:solidFill>
                <a:latin typeface="Fira Sans" panose="020B0503050000020004" pitchFamily="34" charset="0"/>
              </a:rPr>
              <a:t>LAZGOS</a:t>
            </a:r>
            <a:r>
              <a:rPr lang="en-US" sz="4400" b="1" dirty="0">
                <a:solidFill>
                  <a:schemeClr val="bg1"/>
                </a:solidFill>
                <a:latin typeface="Fira Sans" panose="020B0503050000020004" pitchFamily="34" charset="0"/>
              </a:rPr>
              <a:t> </a:t>
            </a:r>
          </a:p>
        </p:txBody>
      </p:sp>
    </p:spTree>
    <p:extLst>
      <p:ext uri="{BB962C8B-B14F-4D97-AF65-F5344CB8AC3E}">
        <p14:creationId xmlns:p14="http://schemas.microsoft.com/office/powerpoint/2010/main" val="28716612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79715" y="52738"/>
            <a:ext cx="11065328" cy="6805262"/>
          </a:xfrm>
          <a:prstGeom prst="rect">
            <a:avLst/>
          </a:prstGeom>
          <a:ln w="38100">
            <a:noFill/>
          </a:ln>
          <a:effectLst/>
          <a:scene3d>
            <a:camera prst="orthographicFront">
              <a:rot lat="0" lon="0" rev="0"/>
            </a:camera>
            <a:lightRig rig="chilly" dir="t">
              <a:rot lat="0" lon="0" rev="18480000"/>
            </a:lightRig>
          </a:scene3d>
          <a:sp3d prstMaterial="clear">
            <a:bevelT h="63500"/>
          </a:sp3d>
        </p:spPr>
      </p:pic>
      <p:pic>
        <p:nvPicPr>
          <p:cNvPr id="4" name="Content Placeholder 9" descr="A picture containing clipart&#10;&#10;Description generated with very high confidence">
            <a:extLst>
              <a:ext uri="{FF2B5EF4-FFF2-40B4-BE49-F238E27FC236}">
                <a16:creationId xmlns:a16="http://schemas.microsoft.com/office/drawing/2014/main" id="{51E76E63-4CDC-4365-A6C1-67E2701E8F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99447" y="5819707"/>
            <a:ext cx="715299" cy="894124"/>
          </a:xfrm>
          <a:prstGeom prst="rect">
            <a:avLst/>
          </a:prstGeom>
        </p:spPr>
      </p:pic>
      <p:sp>
        <p:nvSpPr>
          <p:cNvPr id="6" name="Rectangle 5">
            <a:extLst>
              <a:ext uri="{FF2B5EF4-FFF2-40B4-BE49-F238E27FC236}">
                <a16:creationId xmlns:a16="http://schemas.microsoft.com/office/drawing/2014/main" id="{7E3509D2-15DE-48A5-A939-6A7B4E824302}"/>
              </a:ext>
            </a:extLst>
          </p:cNvPr>
          <p:cNvSpPr/>
          <p:nvPr/>
        </p:nvSpPr>
        <p:spPr>
          <a:xfrm rot="5400000">
            <a:off x="-2041073" y="1896904"/>
            <a:ext cx="6857999" cy="2775858"/>
          </a:xfrm>
          <a:prstGeom prst="rect">
            <a:avLst/>
          </a:prstGeom>
          <a:solidFill>
            <a:srgbClr val="E47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656E099-66F3-43F3-8B0E-0CB5713A0E07}"/>
              </a:ext>
            </a:extLst>
          </p:cNvPr>
          <p:cNvSpPr/>
          <p:nvPr/>
        </p:nvSpPr>
        <p:spPr>
          <a:xfrm>
            <a:off x="-130628" y="6071314"/>
            <a:ext cx="4963886" cy="130303"/>
          </a:xfrm>
          <a:prstGeom prst="rect">
            <a:avLst/>
          </a:prstGeom>
          <a:solidFill>
            <a:srgbClr val="EFB71B"/>
          </a:solidFill>
          <a:ln>
            <a:solidFill>
              <a:srgbClr val="EFB7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 name="CuadroTexto 1"/>
          <p:cNvSpPr txBox="1"/>
          <p:nvPr/>
        </p:nvSpPr>
        <p:spPr>
          <a:xfrm>
            <a:off x="3099270" y="1450918"/>
            <a:ext cx="8615476" cy="2800767"/>
          </a:xfrm>
          <a:prstGeom prst="rect">
            <a:avLst/>
          </a:prstGeom>
          <a:noFill/>
        </p:spPr>
        <p:txBody>
          <a:bodyPr wrap="square" rtlCol="0">
            <a:spAutoFit/>
          </a:bodyPr>
          <a:lstStyle/>
          <a:p>
            <a:endParaRPr lang="es-ES" sz="4400" dirty="0">
              <a:solidFill>
                <a:srgbClr val="7030A0"/>
              </a:solidFill>
            </a:endParaRPr>
          </a:p>
          <a:p>
            <a:pPr algn="ctr"/>
            <a:r>
              <a:rPr lang="es-ES" sz="4400" dirty="0">
                <a:solidFill>
                  <a:srgbClr val="7030A0"/>
                </a:solidFill>
              </a:rPr>
              <a:t>Comienza a bajar los ánimos y necesitan apoyo para salir de esta crisis personal y familiar.</a:t>
            </a:r>
            <a:endParaRPr lang="en-US" sz="4400" dirty="0">
              <a:solidFill>
                <a:srgbClr val="7030A0"/>
              </a:solidFill>
            </a:endParaRPr>
          </a:p>
        </p:txBody>
      </p:sp>
    </p:spTree>
    <p:extLst>
      <p:ext uri="{BB962C8B-B14F-4D97-AF65-F5344CB8AC3E}">
        <p14:creationId xmlns:p14="http://schemas.microsoft.com/office/powerpoint/2010/main" val="38614191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yTbtZk1hRKKf4iwl0AxrqA"/>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816</Words>
  <Application>Microsoft Macintosh PowerPoint</Application>
  <PresentationFormat>Panorámica</PresentationFormat>
  <Paragraphs>55</Paragraphs>
  <Slides>8</Slides>
  <Notes>8</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6" baseType="lpstr">
      <vt:lpstr>MS Mincho</vt:lpstr>
      <vt:lpstr>Arial</vt:lpstr>
      <vt:lpstr>Calibri</vt:lpstr>
      <vt:lpstr>Calibri Light</vt:lpstr>
      <vt:lpstr>Fira Sans</vt:lpstr>
      <vt:lpstr>Fira Sans ExtraLight</vt:lpstr>
      <vt:lpstr>Tema de Office</vt:lpstr>
      <vt:lpstr>think-cell Slide</vt:lpstr>
      <vt:lpstr>ESTADO DE SITUACIÓN DE LAS TRH EN ECUADOR PANDEMIA CORONAVIRUS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ESTADO DE SITUACIÓN DE LAS TRH EN ECUADOR</dc:title>
  <dc:creator>GARANA</dc:creator>
  <cp:lastModifiedBy>Alexandra Moncada</cp:lastModifiedBy>
  <cp:revision>14</cp:revision>
  <dcterms:created xsi:type="dcterms:W3CDTF">2020-03-24T14:49:31Z</dcterms:created>
  <dcterms:modified xsi:type="dcterms:W3CDTF">2020-04-05T22:33:27Z</dcterms:modified>
</cp:coreProperties>
</file>